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0" r:id="rId1"/>
  </p:sldMasterIdLst>
  <p:notesMasterIdLst>
    <p:notesMasterId r:id="rId33"/>
  </p:notesMasterIdLst>
  <p:handoutMasterIdLst>
    <p:handoutMasterId r:id="rId34"/>
  </p:handoutMasterIdLst>
  <p:sldIdLst>
    <p:sldId id="292" r:id="rId2"/>
    <p:sldId id="277" r:id="rId3"/>
    <p:sldId id="281" r:id="rId4"/>
    <p:sldId id="269" r:id="rId5"/>
    <p:sldId id="278" r:id="rId6"/>
    <p:sldId id="279" r:id="rId7"/>
    <p:sldId id="286" r:id="rId8"/>
    <p:sldId id="291" r:id="rId9"/>
    <p:sldId id="287" r:id="rId10"/>
    <p:sldId id="293" r:id="rId11"/>
    <p:sldId id="294" r:id="rId12"/>
    <p:sldId id="295" r:id="rId13"/>
    <p:sldId id="297" r:id="rId14"/>
    <p:sldId id="298" r:id="rId15"/>
    <p:sldId id="299" r:id="rId16"/>
    <p:sldId id="300" r:id="rId17"/>
    <p:sldId id="308" r:id="rId18"/>
    <p:sldId id="310" r:id="rId19"/>
    <p:sldId id="323" r:id="rId20"/>
    <p:sldId id="303" r:id="rId21"/>
    <p:sldId id="304" r:id="rId22"/>
    <p:sldId id="305" r:id="rId23"/>
    <p:sldId id="306" r:id="rId24"/>
    <p:sldId id="319" r:id="rId25"/>
    <p:sldId id="324" r:id="rId26"/>
    <p:sldId id="311" r:id="rId27"/>
    <p:sldId id="312" r:id="rId28"/>
    <p:sldId id="313" r:id="rId29"/>
    <p:sldId id="317" r:id="rId30"/>
    <p:sldId id="318" r:id="rId31"/>
    <p:sldId id="320" r:id="rId32"/>
  </p:sldIdLst>
  <p:sldSz cx="9144000" cy="6858000" type="screen4x3"/>
  <p:notesSz cx="6858000" cy="9144000"/>
  <p:defaultTextStyle>
    <a:defPPr>
      <a:defRPr lang="en-GB"/>
    </a:defPPr>
    <a:lvl1pPr algn="l" rtl="0" eaLnBrk="0" fontAlgn="base" hangingPunct="0">
      <a:spcBef>
        <a:spcPct val="0"/>
      </a:spcBef>
      <a:spcAft>
        <a:spcPct val="0"/>
      </a:spcAft>
      <a:defRPr kern="1200">
        <a:solidFill>
          <a:schemeClr val="tx1"/>
        </a:solidFill>
        <a:latin typeface="Garamond" pitchFamily="18" charset="0"/>
        <a:ea typeface="+mn-ea"/>
        <a:cs typeface="+mn-cs"/>
      </a:defRPr>
    </a:lvl1pPr>
    <a:lvl2pPr marL="457200" algn="l" rtl="0" eaLnBrk="0" fontAlgn="base" hangingPunct="0">
      <a:spcBef>
        <a:spcPct val="0"/>
      </a:spcBef>
      <a:spcAft>
        <a:spcPct val="0"/>
      </a:spcAft>
      <a:defRPr kern="1200">
        <a:solidFill>
          <a:schemeClr val="tx1"/>
        </a:solidFill>
        <a:latin typeface="Garamond" pitchFamily="18" charset="0"/>
        <a:ea typeface="+mn-ea"/>
        <a:cs typeface="+mn-cs"/>
      </a:defRPr>
    </a:lvl2pPr>
    <a:lvl3pPr marL="914400" algn="l" rtl="0" eaLnBrk="0" fontAlgn="base" hangingPunct="0">
      <a:spcBef>
        <a:spcPct val="0"/>
      </a:spcBef>
      <a:spcAft>
        <a:spcPct val="0"/>
      </a:spcAft>
      <a:defRPr kern="1200">
        <a:solidFill>
          <a:schemeClr val="tx1"/>
        </a:solidFill>
        <a:latin typeface="Garamond" pitchFamily="18" charset="0"/>
        <a:ea typeface="+mn-ea"/>
        <a:cs typeface="+mn-cs"/>
      </a:defRPr>
    </a:lvl3pPr>
    <a:lvl4pPr marL="1371600" algn="l" rtl="0" eaLnBrk="0" fontAlgn="base" hangingPunct="0">
      <a:spcBef>
        <a:spcPct val="0"/>
      </a:spcBef>
      <a:spcAft>
        <a:spcPct val="0"/>
      </a:spcAft>
      <a:defRPr kern="1200">
        <a:solidFill>
          <a:schemeClr val="tx1"/>
        </a:solidFill>
        <a:latin typeface="Garamond" pitchFamily="18" charset="0"/>
        <a:ea typeface="+mn-ea"/>
        <a:cs typeface="+mn-cs"/>
      </a:defRPr>
    </a:lvl4pPr>
    <a:lvl5pPr marL="1828800" algn="l" rtl="0" eaLnBrk="0" fontAlgn="base" hangingPunct="0">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121400"/>
    <a:srgbClr val="FF3300"/>
    <a:srgbClr val="FF9900"/>
    <a:srgbClr val="99CCFF"/>
    <a:srgbClr val="00CC00"/>
    <a:srgbClr val="CCCC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80049" autoAdjust="0"/>
  </p:normalViewPr>
  <p:slideViewPr>
    <p:cSldViewPr>
      <p:cViewPr varScale="1">
        <p:scale>
          <a:sx n="73" d="100"/>
          <a:sy n="73" d="100"/>
        </p:scale>
        <p:origin x="-191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a:extLst>
              <a:ext uri="{FF2B5EF4-FFF2-40B4-BE49-F238E27FC236}"/>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GB" altLang="en-US"/>
          </a:p>
        </p:txBody>
      </p:sp>
      <p:sp>
        <p:nvSpPr>
          <p:cNvPr id="118787" name="Rectangle 3">
            <a:extLst>
              <a:ext uri="{FF2B5EF4-FFF2-40B4-BE49-F238E27FC236}"/>
            </a:extLst>
          </p:cNvPr>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GB" altLang="en-US"/>
          </a:p>
        </p:txBody>
      </p:sp>
      <p:sp>
        <p:nvSpPr>
          <p:cNvPr id="118788" name="Rectangle 4">
            <a:extLst>
              <a:ext uri="{FF2B5EF4-FFF2-40B4-BE49-F238E27FC236}"/>
            </a:extLst>
          </p:cNvPr>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GB" altLang="en-US"/>
          </a:p>
        </p:txBody>
      </p:sp>
      <p:sp>
        <p:nvSpPr>
          <p:cNvPr id="118789" name="Rectangle 5">
            <a:extLst>
              <a:ext uri="{FF2B5EF4-FFF2-40B4-BE49-F238E27FC236}"/>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F4A1162-2356-4CEF-BDBC-EB16F014C77C}" type="slidenum">
              <a:rPr lang="en-GB" altLang="en-US"/>
              <a:pPr>
                <a:defRPr/>
              </a:pPr>
              <a:t>‹#›</a:t>
            </a:fld>
            <a:endParaRPr lang="en-GB" altLang="en-US"/>
          </a:p>
        </p:txBody>
      </p:sp>
    </p:spTree>
    <p:extLst>
      <p:ext uri="{BB962C8B-B14F-4D97-AF65-F5344CB8AC3E}">
        <p14:creationId xmlns:p14="http://schemas.microsoft.com/office/powerpoint/2010/main" val="41981646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a:extLst>
              <a:ext uri="{FF2B5EF4-FFF2-40B4-BE49-F238E27FC236}"/>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el-GR" altLang="en-US"/>
          </a:p>
        </p:txBody>
      </p:sp>
      <p:sp>
        <p:nvSpPr>
          <p:cNvPr id="52227" name="Rectangle 3">
            <a:extLst>
              <a:ext uri="{FF2B5EF4-FFF2-40B4-BE49-F238E27FC236}"/>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panose="02020603050405020304" pitchFamily="18" charset="0"/>
              </a:defRPr>
            </a:lvl1pPr>
          </a:lstStyle>
          <a:p>
            <a:pPr>
              <a:defRPr/>
            </a:pPr>
            <a:endParaRPr lang="el-GR" altLang="en-US"/>
          </a:p>
        </p:txBody>
      </p:sp>
      <p:sp>
        <p:nvSpPr>
          <p:cNvPr id="430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2229" name="Rectangle 5">
            <a:extLst>
              <a:ext uri="{FF2B5EF4-FFF2-40B4-BE49-F238E27FC236}"/>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n-US" noProof="0"/>
              <a:t>Click to edit Master text styles</a:t>
            </a:r>
          </a:p>
          <a:p>
            <a:pPr lvl="1"/>
            <a:r>
              <a:rPr lang="el-GR" altLang="en-US" noProof="0"/>
              <a:t>Second level</a:t>
            </a:r>
          </a:p>
          <a:p>
            <a:pPr lvl="2"/>
            <a:r>
              <a:rPr lang="el-GR" altLang="en-US" noProof="0"/>
              <a:t>Third level</a:t>
            </a:r>
          </a:p>
          <a:p>
            <a:pPr lvl="3"/>
            <a:r>
              <a:rPr lang="el-GR" altLang="en-US" noProof="0"/>
              <a:t>Fourth level</a:t>
            </a:r>
          </a:p>
          <a:p>
            <a:pPr lvl="4"/>
            <a:r>
              <a:rPr lang="el-GR" altLang="en-US" noProof="0"/>
              <a:t>Fifth level</a:t>
            </a:r>
          </a:p>
        </p:txBody>
      </p:sp>
      <p:sp>
        <p:nvSpPr>
          <p:cNvPr id="52230" name="Rectangle 6">
            <a:extLst>
              <a:ext uri="{FF2B5EF4-FFF2-40B4-BE49-F238E27FC236}"/>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el-GR" altLang="en-US"/>
          </a:p>
        </p:txBody>
      </p:sp>
      <p:sp>
        <p:nvSpPr>
          <p:cNvPr id="52231" name="Rectangle 7">
            <a:extLst>
              <a:ext uri="{FF2B5EF4-FFF2-40B4-BE49-F238E27FC236}"/>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Times New Roman" pitchFamily="18" charset="0"/>
              </a:defRPr>
            </a:lvl1pPr>
          </a:lstStyle>
          <a:p>
            <a:pPr>
              <a:defRPr/>
            </a:pPr>
            <a:fld id="{DCC80216-A158-46FF-8EE9-1ADB6A0ED9D7}" type="slidenum">
              <a:rPr lang="el-GR" altLang="en-US"/>
              <a:pPr>
                <a:defRPr/>
              </a:pPr>
              <a:t>‹#›</a:t>
            </a:fld>
            <a:endParaRPr lang="el-GR" altLang="en-US"/>
          </a:p>
        </p:txBody>
      </p:sp>
    </p:spTree>
    <p:extLst>
      <p:ext uri="{BB962C8B-B14F-4D97-AF65-F5344CB8AC3E}">
        <p14:creationId xmlns:p14="http://schemas.microsoft.com/office/powerpoint/2010/main" val="3839680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C1EDA045-5FAB-48C1-8AC5-2859952DB2E1}" type="slidenum">
              <a:rPr lang="el-GR" altLang="en-US" smtClean="0">
                <a:latin typeface="Times New Roman" pitchFamily="18" charset="0"/>
              </a:rPr>
              <a:pPr/>
              <a:t>3</a:t>
            </a:fld>
            <a:endParaRPr lang="el-GR" altLang="en-US" smtClean="0">
              <a:latin typeface="Times New Roman" pitchFamily="18"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r>
              <a:rPr lang="en-US" altLang="en-US" dirty="0" smtClean="0"/>
              <a:t>The entrance of our school.</a:t>
            </a:r>
            <a:endParaRPr lang="el-GR"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34098A7F-D220-41B9-A464-80929C988112}" type="slidenum">
              <a:rPr lang="el-GR" altLang="en-US" smtClean="0">
                <a:latin typeface="Times New Roman" pitchFamily="18" charset="0"/>
              </a:rPr>
              <a:pPr/>
              <a:t>12</a:t>
            </a:fld>
            <a:endParaRPr lang="el-GR" altLang="en-US" smtClean="0">
              <a:latin typeface="Times New Roman" pitchFamily="18"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en-US" altLang="el-GR" dirty="0" smtClean="0">
                <a:latin typeface="Bookman Old Style" pitchFamily="18" charset="0"/>
              </a:rPr>
              <a:t>Other monuments include </a:t>
            </a:r>
          </a:p>
          <a:p>
            <a:pPr eaLnBrk="1" hangingPunct="1">
              <a:buFontTx/>
              <a:buChar char="•"/>
            </a:pPr>
            <a:r>
              <a:rPr lang="en-US" altLang="el-GR" dirty="0" smtClean="0">
                <a:latin typeface="Bookman Old Style" pitchFamily="18" charset="0"/>
              </a:rPr>
              <a:t>the </a:t>
            </a:r>
            <a:r>
              <a:rPr lang="en-US" altLang="el-GR" dirty="0" err="1" smtClean="0">
                <a:latin typeface="Bookman Old Style" pitchFamily="18" charset="0"/>
              </a:rPr>
              <a:t>Kamares</a:t>
            </a:r>
            <a:r>
              <a:rPr lang="en-US" altLang="el-GR" dirty="0" smtClean="0">
                <a:latin typeface="Bookman Old Style" pitchFamily="18" charset="0"/>
              </a:rPr>
              <a:t> aqueduct, </a:t>
            </a:r>
          </a:p>
          <a:p>
            <a:pPr eaLnBrk="1" hangingPunct="1">
              <a:buFontTx/>
              <a:buChar char="•"/>
            </a:pPr>
            <a:r>
              <a:rPr lang="en-US" altLang="el-GR" dirty="0" smtClean="0">
                <a:latin typeface="Bookman Old Style" pitchFamily="18" charset="0"/>
              </a:rPr>
              <a:t>the </a:t>
            </a:r>
            <a:r>
              <a:rPr lang="en-US" altLang="el-GR" dirty="0" err="1" smtClean="0">
                <a:latin typeface="Bookman Old Style" pitchFamily="18" charset="0"/>
              </a:rPr>
              <a:t>Hala</a:t>
            </a:r>
            <a:r>
              <a:rPr lang="en-US" altLang="el-GR" dirty="0" smtClean="0">
                <a:latin typeface="Bookman Old Style" pitchFamily="18" charset="0"/>
              </a:rPr>
              <a:t> Sultan </a:t>
            </a:r>
            <a:r>
              <a:rPr lang="en-US" altLang="el-GR" dirty="0" err="1" smtClean="0">
                <a:latin typeface="Bookman Old Style" pitchFamily="18" charset="0"/>
              </a:rPr>
              <a:t>Tekke</a:t>
            </a:r>
            <a:r>
              <a:rPr lang="en-US" altLang="el-GR" dirty="0" smtClean="0">
                <a:latin typeface="Bookman Old Style" pitchFamily="18" charset="0"/>
              </a:rPr>
              <a:t>  and </a:t>
            </a:r>
          </a:p>
          <a:p>
            <a:pPr eaLnBrk="1" hangingPunct="1">
              <a:buFontTx/>
              <a:buChar char="•"/>
            </a:pPr>
            <a:r>
              <a:rPr lang="en-US" altLang="el-GR" dirty="0" smtClean="0">
                <a:latin typeface="Bookman Old Style" pitchFamily="18" charset="0"/>
              </a:rPr>
              <a:t>the medieval sea-front castle.</a:t>
            </a:r>
            <a:endParaRPr lang="el-GR" altLang="el-GR" dirty="0" smtClean="0">
              <a:latin typeface="Bookman Old Style" pitchFamily="18" charset="0"/>
            </a:endParaRPr>
          </a:p>
          <a:p>
            <a:pPr eaLnBrk="1" hangingPunct="1"/>
            <a:endParaRPr lang="el-GR"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B7E92667-B774-4DB7-91F0-070ACD6687C5}" type="slidenum">
              <a:rPr lang="el-GR" altLang="en-US" smtClean="0">
                <a:latin typeface="Times New Roman" pitchFamily="18" charset="0"/>
              </a:rPr>
              <a:pPr/>
              <a:t>13</a:t>
            </a:fld>
            <a:endParaRPr lang="el-GR" altLang="en-US" smtClean="0">
              <a:latin typeface="Times New Roman" pitchFamily="18"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r>
              <a:rPr lang="en-US" altLang="el-GR" dirty="0" err="1" smtClean="0">
                <a:latin typeface="Bookman Old Style" pitchFamily="18" charset="0"/>
              </a:rPr>
              <a:t>Larnaca</a:t>
            </a:r>
            <a:r>
              <a:rPr lang="en-US" altLang="el-GR" dirty="0" smtClean="0">
                <a:latin typeface="Bookman Old Style" pitchFamily="18" charset="0"/>
              </a:rPr>
              <a:t> is home to the country's primary international airport.</a:t>
            </a:r>
            <a:endParaRPr lang="el-GR" altLang="el-GR" dirty="0" smtClean="0">
              <a:latin typeface="Bookman Old Style" pitchFamily="18" charset="0"/>
            </a:endParaRPr>
          </a:p>
          <a:p>
            <a:pPr eaLnBrk="1" hangingPunct="1"/>
            <a:r>
              <a:rPr lang="en-US" altLang="el-GR" dirty="0" smtClean="0">
                <a:latin typeface="Bookman Old Style" pitchFamily="18" charset="0"/>
              </a:rPr>
              <a:t>It also has a seaport, </a:t>
            </a:r>
          </a:p>
          <a:p>
            <a:pPr eaLnBrk="1" hangingPunct="1"/>
            <a:r>
              <a:rPr lang="en-US" altLang="el-GR" dirty="0" smtClean="0">
                <a:latin typeface="Bookman Old Style" pitchFamily="18" charset="0"/>
              </a:rPr>
              <a:t>a marina and </a:t>
            </a:r>
          </a:p>
          <a:p>
            <a:pPr eaLnBrk="1" hangingPunct="1"/>
            <a:r>
              <a:rPr lang="en-US" altLang="el-GR" dirty="0" smtClean="0">
                <a:latin typeface="Bookman Old Style" pitchFamily="18" charset="0"/>
              </a:rPr>
              <a:t>a small fishing </a:t>
            </a:r>
            <a:r>
              <a:rPr lang="en-US" altLang="el-GR" dirty="0" err="1" smtClean="0">
                <a:latin typeface="Bookman Old Style" pitchFamily="18" charset="0"/>
              </a:rPr>
              <a:t>harbour</a:t>
            </a:r>
            <a:r>
              <a:rPr lang="en-US" altLang="el-GR" dirty="0" smtClean="0">
                <a:latin typeface="Bookman Old Style" pitchFamily="18" charset="0"/>
              </a:rPr>
              <a:t>.</a:t>
            </a:r>
            <a:endParaRPr lang="el-GR" altLang="el-GR" dirty="0" smtClean="0">
              <a:latin typeface="Bookman Old Style" pitchFamily="18" charset="0"/>
            </a:endParaRPr>
          </a:p>
          <a:p>
            <a:pPr eaLnBrk="1" hangingPunct="1"/>
            <a:endParaRPr lang="el-GR" alt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F5C88815-DC08-4E51-AEA1-3C6B5D995496}" type="slidenum">
              <a:rPr lang="el-GR" altLang="en-US" smtClean="0">
                <a:latin typeface="Times New Roman" pitchFamily="18" charset="0"/>
              </a:rPr>
              <a:pPr/>
              <a:t>14</a:t>
            </a:fld>
            <a:endParaRPr lang="el-GR" altLang="en-US" smtClean="0">
              <a:latin typeface="Times New Roman" pitchFamily="18"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fontAlgn="auto" hangingPunct="1">
              <a:spcAft>
                <a:spcPts val="0"/>
              </a:spcAft>
              <a:buFont typeface="Arial" panose="020B0604020202020204" pitchFamily="34" charset="0"/>
              <a:buChar char="•"/>
              <a:defRPr/>
            </a:pPr>
            <a:r>
              <a:rPr lang="en-US" sz="1200" dirty="0" err="1" smtClean="0">
                <a:latin typeface="Bookman Old Style" panose="02050604050505020204" pitchFamily="18" charset="0"/>
              </a:rPr>
              <a:t>Vergina</a:t>
            </a:r>
            <a:r>
              <a:rPr lang="en-US" sz="1200" dirty="0" smtClean="0">
                <a:latin typeface="Bookman Old Style" panose="02050604050505020204" pitchFamily="18" charset="0"/>
              </a:rPr>
              <a:t> Gymnasium was founded in September nineteen</a:t>
            </a:r>
            <a:r>
              <a:rPr lang="en-US" sz="1200" baseline="0" dirty="0" smtClean="0">
                <a:latin typeface="Bookman Old Style" panose="02050604050505020204" pitchFamily="18" charset="0"/>
              </a:rPr>
              <a:t> ninety five</a:t>
            </a:r>
            <a:r>
              <a:rPr lang="en-US" sz="1200" dirty="0" smtClean="0">
                <a:latin typeface="Bookman Old Style" panose="02050604050505020204" pitchFamily="18" charset="0"/>
              </a:rPr>
              <a:t>. </a:t>
            </a:r>
          </a:p>
          <a:p>
            <a:pPr eaLnBrk="1" fontAlgn="auto" hangingPunct="1">
              <a:spcAft>
                <a:spcPts val="0"/>
              </a:spcAft>
              <a:buFont typeface="Arial" panose="020B0604020202020204" pitchFamily="34" charset="0"/>
              <a:buChar char="•"/>
              <a:defRPr/>
            </a:pPr>
            <a:r>
              <a:rPr lang="en-US" sz="1200" dirty="0" smtClean="0">
                <a:latin typeface="Bookman Old Style" panose="02050604050505020204" pitchFamily="18" charset="0"/>
              </a:rPr>
              <a:t>It has its name from </a:t>
            </a:r>
            <a:r>
              <a:rPr lang="en-US" sz="1200" dirty="0" err="1" smtClean="0">
                <a:latin typeface="Bookman Old Style" panose="02050604050505020204" pitchFamily="18" charset="0"/>
              </a:rPr>
              <a:t>Vergina</a:t>
            </a:r>
            <a:r>
              <a:rPr lang="en-US" sz="1200" dirty="0" smtClean="0">
                <a:latin typeface="Bookman Old Style" panose="02050604050505020204" pitchFamily="18" charset="0"/>
              </a:rPr>
              <a:t> town in Central Macedonia in Greece</a:t>
            </a:r>
            <a:endParaRPr lang="el-GR" b="1" dirty="0" smtClean="0"/>
          </a:p>
          <a:p>
            <a:pPr eaLnBrk="1" hangingPunct="1">
              <a:buFontTx/>
              <a:buNone/>
            </a:pPr>
            <a:endParaRPr lang="el-GR" alt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9AFE3D4B-5D1D-4FE4-9157-E4F92374C142}" type="slidenum">
              <a:rPr lang="el-GR" altLang="en-US" smtClean="0">
                <a:latin typeface="Times New Roman" pitchFamily="18" charset="0"/>
              </a:rPr>
              <a:pPr/>
              <a:t>15</a:t>
            </a:fld>
            <a:endParaRPr lang="el-GR" altLang="en-US" smtClean="0">
              <a:latin typeface="Times New Roman" pitchFamily="18"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buFontTx/>
              <a:buChar char="•"/>
            </a:pPr>
            <a:r>
              <a:rPr lang="en-US" altLang="el-GR" dirty="0" smtClean="0">
                <a:latin typeface="Bookman Old Style" pitchFamily="18" charset="0"/>
              </a:rPr>
              <a:t>The logo of the school is the </a:t>
            </a:r>
            <a:r>
              <a:rPr lang="en-US" altLang="el-GR" dirty="0" err="1" smtClean="0">
                <a:latin typeface="Bookman Old Style" pitchFamily="18" charset="0"/>
              </a:rPr>
              <a:t>vergina</a:t>
            </a:r>
            <a:r>
              <a:rPr lang="en-US" altLang="el-GR" dirty="0" smtClean="0">
                <a:latin typeface="Bookman Old Style" pitchFamily="18" charset="0"/>
              </a:rPr>
              <a:t> star, that was the symbol of the Macedonian dynasty. </a:t>
            </a:r>
          </a:p>
          <a:p>
            <a:pPr eaLnBrk="1" hangingPunct="1"/>
            <a:endParaRPr lang="el-GR" altLang="el-GR" sz="1100" b="1" dirty="0" smtClean="0"/>
          </a:p>
          <a:p>
            <a:pPr eaLnBrk="1" hangingPunct="1"/>
            <a:endParaRPr lang="el-GR" alt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319F7F35-8A62-447A-B31C-BB2E2D1088DD}" type="slidenum">
              <a:rPr lang="el-GR" altLang="en-US" smtClean="0">
                <a:latin typeface="Times New Roman" pitchFamily="18" charset="0"/>
              </a:rPr>
              <a:pPr/>
              <a:t>16</a:t>
            </a:fld>
            <a:endParaRPr lang="el-GR" altLang="en-US" smtClean="0">
              <a:latin typeface="Times New Roman" pitchFamily="18"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buFontTx/>
              <a:buChar char="•"/>
            </a:pPr>
            <a:r>
              <a:rPr lang="en-US" altLang="el-GR" dirty="0" smtClean="0">
                <a:latin typeface="Bookman Old Style" pitchFamily="18" charset="0"/>
              </a:rPr>
              <a:t>The school has students from the </a:t>
            </a:r>
            <a:r>
              <a:rPr lang="en-US" altLang="el-GR" dirty="0" err="1" smtClean="0">
                <a:latin typeface="Bookman Old Style" pitchFamily="18" charset="0"/>
              </a:rPr>
              <a:t>kamares</a:t>
            </a:r>
            <a:r>
              <a:rPr lang="en-US" altLang="el-GR" dirty="0" smtClean="0">
                <a:latin typeface="Bookman Old Style" pitchFamily="18" charset="0"/>
              </a:rPr>
              <a:t> and </a:t>
            </a:r>
            <a:r>
              <a:rPr lang="en-US" altLang="el-GR" dirty="0" err="1" smtClean="0">
                <a:latin typeface="Bookman Old Style" pitchFamily="18" charset="0"/>
              </a:rPr>
              <a:t>Vergina</a:t>
            </a:r>
            <a:r>
              <a:rPr lang="en-US" altLang="el-GR" dirty="0" smtClean="0">
                <a:latin typeface="Bookman Old Style" pitchFamily="18" charset="0"/>
              </a:rPr>
              <a:t> regions of </a:t>
            </a:r>
            <a:r>
              <a:rPr lang="en-US" altLang="el-GR" dirty="0" err="1" smtClean="0">
                <a:latin typeface="Bookman Old Style" pitchFamily="18" charset="0"/>
              </a:rPr>
              <a:t>Larnaka</a:t>
            </a:r>
            <a:r>
              <a:rPr lang="en-US" altLang="el-GR" dirty="0" smtClean="0">
                <a:latin typeface="Bookman Old Style" pitchFamily="18" charset="0"/>
              </a:rPr>
              <a:t> as well as small villages that are close by.  </a:t>
            </a:r>
          </a:p>
          <a:p>
            <a:pPr eaLnBrk="1" hangingPunct="1">
              <a:buFontTx/>
              <a:buChar char="•"/>
            </a:pPr>
            <a:r>
              <a:rPr lang="en-US" altLang="el-GR" dirty="0" smtClean="0">
                <a:latin typeface="Bookman Old Style" pitchFamily="18" charset="0"/>
              </a:rPr>
              <a:t>It also has students from other countries living in Cyprus</a:t>
            </a:r>
            <a:r>
              <a:rPr lang="en-US" altLang="el-GR" b="1" dirty="0" smtClean="0"/>
              <a:t>.</a:t>
            </a:r>
            <a:endParaRPr lang="el-GR" altLang="el-GR" b="1" dirty="0" smtClean="0"/>
          </a:p>
          <a:p>
            <a:pPr eaLnBrk="1" hangingPunct="1"/>
            <a:endParaRPr lang="el-GR" alt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0956859B-34E6-4D96-8099-460DB82D5C4B}" type="slidenum">
              <a:rPr lang="el-GR" altLang="en-US" smtClean="0">
                <a:latin typeface="Times New Roman" pitchFamily="18" charset="0"/>
              </a:rPr>
              <a:pPr/>
              <a:t>17</a:t>
            </a:fld>
            <a:endParaRPr lang="el-GR" altLang="en-US" smtClean="0">
              <a:latin typeface="Times New Roman" pitchFamily="18"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r>
              <a:rPr lang="en-US" altLang="el-GR" smtClean="0"/>
              <a:t>One of the objectives of the school canteen in Cyprus is to promote a healthy eating culture among students, since it is believed that a healthy diet is a crucial factor in teenagers lives.</a:t>
            </a:r>
            <a:endParaRPr lang="el-GR" altLang="el-GR" smtClean="0"/>
          </a:p>
          <a:p>
            <a:pPr eaLnBrk="1" hangingPunct="1"/>
            <a:endParaRPr lang="el-GR"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E76CC6C8-3576-45FB-8E16-617667ECB954}" type="slidenum">
              <a:rPr lang="el-GR" altLang="en-US" smtClean="0">
                <a:latin typeface="Times New Roman" pitchFamily="18" charset="0"/>
              </a:rPr>
              <a:pPr/>
              <a:t>18</a:t>
            </a:fld>
            <a:endParaRPr lang="el-GR" altLang="en-US" smtClean="0">
              <a:latin typeface="Times New Roman" pitchFamily="18"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school canteen has many available healthy snacks to choose from  such as nuts, cereal bars, rice crackers and pop corn.</a:t>
            </a:r>
            <a:endParaRPr lang="el-GR" dirty="0" smtClean="0"/>
          </a:p>
          <a:p>
            <a:pPr eaLnBrk="1" hangingPunct="1"/>
            <a:endParaRPr lang="el-GR" alt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p:spPr>
        <p:txBody>
          <a:bodyPr/>
          <a:lstStyle/>
          <a:p>
            <a:pPr>
              <a:buFontTx/>
              <a:buNone/>
            </a:pPr>
            <a:endParaRPr lang="en-US" altLang="el-GR" dirty="0" smtClean="0">
              <a:latin typeface="Comic Sans MS" pitchFamily="66" charset="0"/>
            </a:endParaRPr>
          </a:p>
          <a:p>
            <a:pPr>
              <a:defRPr/>
            </a:pPr>
            <a:r>
              <a:rPr lang="en-US" sz="1200" dirty="0" smtClean="0">
                <a:latin typeface="Comic Sans MS" pitchFamily="66" charset="0"/>
              </a:rPr>
              <a:t>The Mediterranean diet is based on the diets of people from Greece, Cyprus and Southern Italy. </a:t>
            </a:r>
          </a:p>
          <a:p>
            <a:pPr>
              <a:defRPr/>
            </a:pPr>
            <a:r>
              <a:rPr lang="en-US" sz="1200" dirty="0" smtClean="0">
                <a:latin typeface="Comic Sans MS" pitchFamily="66" charset="0"/>
              </a:rPr>
              <a:t>it has become popular because it promotes good health. The  Mediterranean diet profile focuses on whole grains, good fats (fish, olive oil, nuts etc.), vegetables, fruits, fish, and very low consumption of any non-fish meat. </a:t>
            </a:r>
          </a:p>
          <a:p>
            <a:endParaRPr lang="el-GR" altLang="el-GR" dirty="0" smtClean="0"/>
          </a:p>
        </p:txBody>
      </p:sp>
      <p:sp>
        <p:nvSpPr>
          <p:cNvPr id="65540" name="Slide Number Placeholder 3"/>
          <p:cNvSpPr>
            <a:spLocks noGrp="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BF9D5751-688E-4D70-9D67-41024364397B}" type="slidenum">
              <a:rPr lang="el-GR" altLang="en-US" smtClean="0">
                <a:latin typeface="Times New Roman" pitchFamily="18" charset="0"/>
              </a:rPr>
              <a:pPr/>
              <a:t>19</a:t>
            </a:fld>
            <a:endParaRPr lang="el-GR" altLang="en-US"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2807FE8F-5EB0-451A-B1FE-379F5F7A14D3}" type="slidenum">
              <a:rPr lang="el-GR" altLang="el-GR" smtClean="0">
                <a:latin typeface="Times New Roman" pitchFamily="18" charset="0"/>
              </a:rPr>
              <a:pPr/>
              <a:t>20</a:t>
            </a:fld>
            <a:endParaRPr lang="el-GR" altLang="el-GR" smtClean="0">
              <a:latin typeface="Times New Roman" pitchFamily="18"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r>
              <a:rPr lang="en-US" altLang="el-GR" smtClean="0">
                <a:latin typeface="Bookman Old Style" pitchFamily="18" charset="0"/>
              </a:rPr>
              <a:t>THE CYPRUS ERASMUS + GROUP</a:t>
            </a:r>
            <a:endParaRPr lang="el-GR" altLang="el-G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AF8E7402-7811-4763-B01C-99D2C77DA18B}" type="slidenum">
              <a:rPr lang="el-GR" altLang="el-GR" smtClean="0">
                <a:latin typeface="Times New Roman" pitchFamily="18" charset="0"/>
              </a:rPr>
              <a:pPr/>
              <a:t>21</a:t>
            </a:fld>
            <a:endParaRPr lang="el-GR" altLang="el-GR" smtClean="0">
              <a:latin typeface="Times New Roman" pitchFamily="18"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r>
              <a:rPr lang="en-US" altLang="el-GR" smtClean="0">
                <a:latin typeface="Bookman Old Style" pitchFamily="18" charset="0"/>
              </a:rPr>
              <a:t>ACTIVITIES IN SCHOOL</a:t>
            </a:r>
          </a:p>
          <a:p>
            <a:pPr eaLnBrk="1" hangingPunct="1"/>
            <a:r>
              <a:rPr lang="en-US" altLang="el-GR" smtClean="0">
                <a:latin typeface="Bookman Old Style" pitchFamily="18" charset="0"/>
              </a:rPr>
              <a:t>Creation of  a board</a:t>
            </a:r>
            <a:r>
              <a:rPr lang="el-GR" altLang="el-GR" smtClean="0">
                <a:latin typeface="Bookman Old Style" pitchFamily="18" charset="0"/>
              </a:rPr>
              <a:t> </a:t>
            </a:r>
          </a:p>
          <a:p>
            <a:pPr eaLnBrk="1" hangingPunct="1"/>
            <a:r>
              <a:rPr lang="en-US" altLang="el-GR" smtClean="0">
                <a:latin typeface="Bookman Old Style" pitchFamily="18" charset="0"/>
              </a:rPr>
              <a:t>Small videos</a:t>
            </a:r>
          </a:p>
          <a:p>
            <a:pPr eaLnBrk="1" hangingPunct="1"/>
            <a:r>
              <a:rPr lang="en-US" altLang="el-GR" smtClean="0">
                <a:latin typeface="Bookman Old Style" pitchFamily="18" charset="0"/>
              </a:rPr>
              <a:t>Recipes</a:t>
            </a:r>
            <a:r>
              <a:rPr lang="el-GR" altLang="el-GR" smtClean="0">
                <a:latin typeface="Bookman Old Style" pitchFamily="18" charset="0"/>
              </a:rPr>
              <a:t> </a:t>
            </a:r>
            <a:endParaRPr lang="en-US" altLang="el-GR" smtClean="0">
              <a:latin typeface="Bookman Old Style" pitchFamily="18" charset="0"/>
            </a:endParaRPr>
          </a:p>
          <a:p>
            <a:pPr eaLnBrk="1" hangingPunct="1"/>
            <a:r>
              <a:rPr lang="en-US" altLang="el-GR" smtClean="0">
                <a:latin typeface="Bookman Old Style" pitchFamily="18" charset="0"/>
              </a:rPr>
              <a:t>Logo contest</a:t>
            </a:r>
          </a:p>
          <a:p>
            <a:pPr eaLnBrk="1" hangingPunct="1"/>
            <a:r>
              <a:rPr lang="en-US" altLang="el-GR" smtClean="0">
                <a:latin typeface="Bookman Old Style" pitchFamily="18" charset="0"/>
              </a:rPr>
              <a:t>Posters</a:t>
            </a:r>
          </a:p>
          <a:p>
            <a:pPr eaLnBrk="1" hangingPunct="1"/>
            <a:r>
              <a:rPr lang="en-US" altLang="el-GR" smtClean="0">
                <a:latin typeface="Bookman Old Style" pitchFamily="18" charset="0"/>
              </a:rPr>
              <a:t>Trips</a:t>
            </a:r>
            <a:endParaRPr lang="el-GR" altLang="el-GR" smtClean="0">
              <a:latin typeface="Bookman Old Style"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750DC6A4-28C7-4635-B18B-9B4889F6A243}" type="slidenum">
              <a:rPr lang="el-GR" altLang="en-US" smtClean="0">
                <a:latin typeface="Times New Roman" pitchFamily="18" charset="0"/>
              </a:rPr>
              <a:pPr/>
              <a:t>4</a:t>
            </a:fld>
            <a:endParaRPr lang="el-GR" altLang="en-US" smtClean="0">
              <a:latin typeface="Times New Roman" pitchFamily="18"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buFontTx/>
              <a:buChar char="•"/>
            </a:pPr>
            <a:r>
              <a:rPr lang="en-US" altLang="el-GR" dirty="0" smtClean="0">
                <a:latin typeface="Bookman Old Style" pitchFamily="18" charset="0"/>
              </a:rPr>
              <a:t>Cyprus is an island in the Eastern Mediterranean,</a:t>
            </a:r>
          </a:p>
          <a:p>
            <a:pPr eaLnBrk="1" hangingPunct="1">
              <a:buFontTx/>
              <a:buChar char="•"/>
            </a:pPr>
            <a:r>
              <a:rPr lang="en-US" altLang="el-GR" dirty="0" smtClean="0">
                <a:latin typeface="Bookman Old Style" pitchFamily="18" charset="0"/>
              </a:rPr>
              <a:t>It is located between Europe, Asia and Africa.</a:t>
            </a:r>
          </a:p>
          <a:p>
            <a:pPr eaLnBrk="1" hangingPunct="1">
              <a:buFontTx/>
              <a:buChar char="•"/>
            </a:pPr>
            <a:r>
              <a:rPr lang="en-US" altLang="el-GR" dirty="0" smtClean="0">
                <a:latin typeface="Bookman Old Style" pitchFamily="18" charset="0"/>
              </a:rPr>
              <a:t>Cyprus is the third largest island in the Mediterranean</a:t>
            </a:r>
          </a:p>
          <a:p>
            <a:pPr eaLnBrk="1" hangingPunct="1">
              <a:buFontTx/>
              <a:buChar char="•"/>
            </a:pPr>
            <a:r>
              <a:rPr lang="en-US" altLang="el-GR" dirty="0" smtClean="0">
                <a:latin typeface="Bookman Old Style" pitchFamily="18" charset="0"/>
              </a:rPr>
              <a:t>It has a population of around one million.  </a:t>
            </a:r>
          </a:p>
          <a:p>
            <a:pPr eaLnBrk="1" hangingPunct="1">
              <a:buFontTx/>
              <a:buChar char="•"/>
            </a:pPr>
            <a:endParaRPr lang="el-GR" altLang="el-GR" b="1" dirty="0" smtClean="0">
              <a:latin typeface="Bookman Old Style" pitchFamily="18" charset="0"/>
            </a:endParaRPr>
          </a:p>
          <a:p>
            <a:pPr eaLnBrk="1" hangingPunct="1"/>
            <a:endParaRPr lang="el-GR" alt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9DCE9272-0A91-43CD-85A9-297BFB331637}" type="slidenum">
              <a:rPr lang="el-GR" altLang="el-GR" smtClean="0">
                <a:latin typeface="Times New Roman" pitchFamily="18" charset="0"/>
              </a:rPr>
              <a:pPr/>
              <a:t>22</a:t>
            </a:fld>
            <a:endParaRPr lang="el-GR" altLang="el-GR" smtClean="0">
              <a:latin typeface="Times New Roman" pitchFamily="18"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r>
              <a:rPr lang="en-US" altLang="en-US" b="1" smtClean="0"/>
              <a:t>The logo that won by Riana kalogerakou </a:t>
            </a:r>
            <a:endParaRPr lang="el-GR" altLang="en-US" b="1" smtClean="0"/>
          </a:p>
          <a:p>
            <a:endParaRPr lang="el-GR" altLang="el-G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A96DA7C0-DD5E-4672-A447-C556F206A37A}" type="slidenum">
              <a:rPr lang="el-GR" altLang="el-GR" smtClean="0">
                <a:latin typeface="Times New Roman" pitchFamily="18" charset="0"/>
              </a:rPr>
              <a:pPr/>
              <a:t>23</a:t>
            </a:fld>
            <a:endParaRPr lang="el-GR" altLang="el-GR" smtClean="0">
              <a:latin typeface="Times New Roman" pitchFamily="18"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r>
              <a:rPr lang="en-US" altLang="el-GR" dirty="0" smtClean="0"/>
              <a:t>Other</a:t>
            </a:r>
            <a:r>
              <a:rPr lang="en-US" altLang="el-GR" baseline="0" dirty="0" smtClean="0"/>
              <a:t> logos</a:t>
            </a:r>
            <a:endParaRPr lang="el-GR" altLang="el-GR"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9FC3274D-F6F3-48EC-89D9-3FC936E99C43}" type="slidenum">
              <a:rPr lang="el-GR" altLang="en-US" smtClean="0">
                <a:latin typeface="Times New Roman" pitchFamily="18" charset="0"/>
              </a:rPr>
              <a:pPr/>
              <a:t>26</a:t>
            </a:fld>
            <a:endParaRPr lang="el-GR" altLang="en-US" smtClean="0">
              <a:latin typeface="Times New Roman" pitchFamily="18"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a:defRPr/>
            </a:pPr>
            <a:r>
              <a:rPr lang="en-US" sz="1200" dirty="0" smtClean="0"/>
              <a:t>We took a trip to </a:t>
            </a:r>
            <a:r>
              <a:rPr lang="en-US" sz="1200" dirty="0" err="1" smtClean="0"/>
              <a:t>Vavla</a:t>
            </a:r>
            <a:r>
              <a:rPr lang="en-US" sz="1200" dirty="0" smtClean="0"/>
              <a:t>, a small village in Cyprus famous for its natural organic honey.</a:t>
            </a:r>
          </a:p>
          <a:p>
            <a:pPr>
              <a:defRPr/>
            </a:pPr>
            <a:r>
              <a:rPr lang="en-US" sz="1200" dirty="0" smtClean="0"/>
              <a:t>There, we were offered breakfast and they talked to us about bees and honey production. </a:t>
            </a:r>
          </a:p>
          <a:p>
            <a:pPr>
              <a:defRPr/>
            </a:pPr>
            <a:r>
              <a:rPr lang="en-US" sz="1200" dirty="0" smtClean="0"/>
              <a:t>They pointed out why bees are probably the most important animals on earth. </a:t>
            </a:r>
          </a:p>
          <a:p>
            <a:pPr>
              <a:defRPr/>
            </a:pPr>
            <a:r>
              <a:rPr lang="en-US" sz="1200" dirty="0" smtClean="0"/>
              <a:t>They also showed us bee wax and they explained the way the make honey and how they sell it. </a:t>
            </a:r>
          </a:p>
          <a:p>
            <a:pPr eaLnBrk="1" hangingPunct="1"/>
            <a:endParaRPr lang="el-GR" alt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DFC97A6F-8A1B-4DCB-9A6F-705BF3DB733A}" type="slidenum">
              <a:rPr lang="el-GR" altLang="en-US" smtClean="0">
                <a:latin typeface="Times New Roman" pitchFamily="18" charset="0"/>
              </a:rPr>
              <a:pPr/>
              <a:t>27</a:t>
            </a:fld>
            <a:endParaRPr lang="el-GR" altLang="en-US" smtClean="0">
              <a:latin typeface="Times New Roman" pitchFamily="18"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l-GR" sz="1200" dirty="0" err="1" smtClean="0"/>
              <a:t>Through</a:t>
            </a:r>
            <a:r>
              <a:rPr lang="el-GR" sz="1200" dirty="0" smtClean="0"/>
              <a:t> </a:t>
            </a:r>
            <a:r>
              <a:rPr lang="el-GR" sz="1200" dirty="0" err="1" smtClean="0"/>
              <a:t>this</a:t>
            </a:r>
            <a:r>
              <a:rPr lang="el-GR" sz="1200" dirty="0" smtClean="0"/>
              <a:t> </a:t>
            </a:r>
            <a:r>
              <a:rPr lang="el-GR" sz="1200" dirty="0" err="1" smtClean="0"/>
              <a:t>excursion</a:t>
            </a:r>
            <a:r>
              <a:rPr lang="el-GR" sz="1200" dirty="0" smtClean="0"/>
              <a:t> </a:t>
            </a:r>
            <a:r>
              <a:rPr lang="el-GR" sz="1200" dirty="0" err="1" smtClean="0"/>
              <a:t>we</a:t>
            </a:r>
            <a:r>
              <a:rPr lang="el-GR" sz="1200" dirty="0" smtClean="0"/>
              <a:t> </a:t>
            </a:r>
            <a:r>
              <a:rPr lang="el-GR" sz="1200" dirty="0" err="1" smtClean="0"/>
              <a:t>have</a:t>
            </a:r>
            <a:r>
              <a:rPr lang="el-GR" sz="1200" dirty="0" smtClean="0"/>
              <a:t> </a:t>
            </a:r>
            <a:r>
              <a:rPr lang="el-GR" sz="1200" dirty="0" err="1" smtClean="0"/>
              <a:t>learned</a:t>
            </a:r>
            <a:r>
              <a:rPr lang="el-GR" sz="1200" dirty="0" smtClean="0"/>
              <a:t> </a:t>
            </a:r>
            <a:r>
              <a:rPr lang="el-GR" sz="1200" dirty="0" err="1" smtClean="0"/>
              <a:t>that</a:t>
            </a:r>
            <a:r>
              <a:rPr lang="el-GR" sz="1200" dirty="0" smtClean="0"/>
              <a:t> </a:t>
            </a:r>
            <a:r>
              <a:rPr lang="el-GR" sz="1200" dirty="0" err="1" smtClean="0"/>
              <a:t>the</a:t>
            </a:r>
            <a:r>
              <a:rPr lang="el-GR" sz="1200" dirty="0" smtClean="0"/>
              <a:t> </a:t>
            </a:r>
            <a:r>
              <a:rPr lang="el-GR" sz="1200" dirty="0" err="1" smtClean="0"/>
              <a:t>ancient</a:t>
            </a:r>
            <a:r>
              <a:rPr lang="el-GR" sz="1200" dirty="0" smtClean="0"/>
              <a:t> </a:t>
            </a:r>
            <a:r>
              <a:rPr lang="el-GR" sz="1200" dirty="0" err="1" smtClean="0"/>
              <a:t>people</a:t>
            </a:r>
            <a:r>
              <a:rPr lang="el-GR" sz="1200" dirty="0" smtClean="0"/>
              <a:t> </a:t>
            </a:r>
            <a:r>
              <a:rPr lang="el-GR" sz="1200" dirty="0" err="1" smtClean="0"/>
              <a:t>have</a:t>
            </a:r>
            <a:r>
              <a:rPr lang="el-GR" sz="1200" dirty="0" smtClean="0"/>
              <a:t> </a:t>
            </a:r>
            <a:r>
              <a:rPr lang="el-GR" sz="1200" dirty="0" err="1" smtClean="0"/>
              <a:t>been</a:t>
            </a:r>
            <a:r>
              <a:rPr lang="el-GR" sz="1200" dirty="0" smtClean="0"/>
              <a:t> </a:t>
            </a:r>
            <a:r>
              <a:rPr lang="el-GR" sz="1200" dirty="0" err="1" smtClean="0"/>
              <a:t>engaged</a:t>
            </a:r>
            <a:r>
              <a:rPr lang="el-GR" sz="1200" dirty="0" smtClean="0"/>
              <a:t> </a:t>
            </a:r>
            <a:r>
              <a:rPr lang="el-GR" sz="1200" dirty="0" err="1" smtClean="0"/>
              <a:t>in</a:t>
            </a:r>
            <a:r>
              <a:rPr lang="el-GR" sz="1200" dirty="0" smtClean="0"/>
              <a:t> </a:t>
            </a:r>
            <a:r>
              <a:rPr lang="el-GR" sz="1200" dirty="0" err="1" smtClean="0"/>
              <a:t>fishing</a:t>
            </a:r>
            <a:r>
              <a:rPr lang="el-GR" sz="1200" dirty="0" smtClean="0"/>
              <a:t>, </a:t>
            </a:r>
            <a:r>
              <a:rPr lang="el-GR" sz="1200" dirty="0" err="1" smtClean="0"/>
              <a:t>livestock</a:t>
            </a:r>
            <a:r>
              <a:rPr lang="el-GR" sz="1200" dirty="0" smtClean="0"/>
              <a:t> </a:t>
            </a:r>
            <a:r>
              <a:rPr lang="el-GR" sz="1200" dirty="0" err="1" smtClean="0"/>
              <a:t>farming</a:t>
            </a:r>
            <a:r>
              <a:rPr lang="el-GR" sz="1200" dirty="0" smtClean="0"/>
              <a:t>, </a:t>
            </a:r>
            <a:r>
              <a:rPr lang="el-GR" sz="1200" dirty="0" err="1" smtClean="0"/>
              <a:t>and</a:t>
            </a:r>
            <a:r>
              <a:rPr lang="el-GR" sz="1200" dirty="0" smtClean="0"/>
              <a:t> </a:t>
            </a:r>
            <a:r>
              <a:rPr lang="el-GR" sz="1200" dirty="0" err="1" smtClean="0"/>
              <a:t>agriculture</a:t>
            </a:r>
            <a:r>
              <a:rPr lang="el-GR" sz="1200" dirty="0" smtClean="0"/>
              <a:t> </a:t>
            </a:r>
            <a:r>
              <a:rPr lang="el-GR" sz="1200" dirty="0" err="1" smtClean="0"/>
              <a:t>by</a:t>
            </a:r>
            <a:r>
              <a:rPr lang="el-GR" sz="1200" dirty="0" smtClean="0"/>
              <a:t> </a:t>
            </a:r>
            <a:r>
              <a:rPr lang="el-GR" sz="1200" dirty="0" err="1" smtClean="0"/>
              <a:t>domesticating</a:t>
            </a:r>
            <a:r>
              <a:rPr lang="el-GR" sz="1200" dirty="0" smtClean="0"/>
              <a:t> </a:t>
            </a:r>
            <a:r>
              <a:rPr lang="el-GR" sz="1200" dirty="0" err="1" smtClean="0"/>
              <a:t>the</a:t>
            </a:r>
            <a:r>
              <a:rPr lang="el-GR" sz="1200" dirty="0" smtClean="0"/>
              <a:t> </a:t>
            </a:r>
            <a:r>
              <a:rPr lang="el-GR" sz="1200" dirty="0" err="1" smtClean="0"/>
              <a:t>sheep</a:t>
            </a:r>
            <a:r>
              <a:rPr lang="el-GR" sz="1200" dirty="0" smtClean="0"/>
              <a:t> </a:t>
            </a:r>
            <a:r>
              <a:rPr lang="el-GR" sz="1200" dirty="0" err="1" smtClean="0"/>
              <a:t>from</a:t>
            </a:r>
            <a:r>
              <a:rPr lang="el-GR" sz="1200" dirty="0" smtClean="0"/>
              <a:t> </a:t>
            </a:r>
            <a:r>
              <a:rPr lang="el-GR" sz="1200" dirty="0" err="1" smtClean="0"/>
              <a:t>which</a:t>
            </a:r>
            <a:r>
              <a:rPr lang="el-GR" sz="1200" dirty="0" smtClean="0"/>
              <a:t> </a:t>
            </a:r>
            <a:r>
              <a:rPr lang="el-GR" sz="1200" dirty="0" err="1" smtClean="0"/>
              <a:t>they</a:t>
            </a:r>
            <a:r>
              <a:rPr lang="el-GR" sz="1200" dirty="0" smtClean="0"/>
              <a:t> </a:t>
            </a:r>
            <a:r>
              <a:rPr lang="el-GR" sz="1200" dirty="0" err="1" smtClean="0"/>
              <a:t>used</a:t>
            </a:r>
            <a:r>
              <a:rPr lang="el-GR" sz="1200" dirty="0" smtClean="0"/>
              <a:t> </a:t>
            </a:r>
            <a:r>
              <a:rPr lang="el-GR" sz="1200" dirty="0" err="1" smtClean="0"/>
              <a:t>the</a:t>
            </a:r>
            <a:r>
              <a:rPr lang="el-GR" sz="1200" dirty="0" smtClean="0"/>
              <a:t> </a:t>
            </a:r>
            <a:r>
              <a:rPr lang="el-GR" sz="1200" dirty="0" err="1" smtClean="0"/>
              <a:t>wool</a:t>
            </a:r>
            <a:r>
              <a:rPr lang="el-GR" sz="1200" dirty="0" smtClean="0"/>
              <a:t> </a:t>
            </a:r>
            <a:r>
              <a:rPr lang="el-GR" sz="1200" dirty="0" err="1" smtClean="0"/>
              <a:t>that</a:t>
            </a:r>
            <a:r>
              <a:rPr lang="el-GR" sz="1200" dirty="0" smtClean="0"/>
              <a:t> </a:t>
            </a:r>
            <a:r>
              <a:rPr lang="el-GR" sz="1200" dirty="0" err="1" smtClean="0"/>
              <a:t>existed</a:t>
            </a:r>
            <a:r>
              <a:rPr lang="el-GR" sz="1200" dirty="0" smtClean="0"/>
              <a:t> </a:t>
            </a:r>
            <a:r>
              <a:rPr lang="el-GR" sz="1200" dirty="0" err="1" smtClean="0"/>
              <a:t>in</a:t>
            </a:r>
            <a:r>
              <a:rPr lang="el-GR" sz="1200" dirty="0" smtClean="0"/>
              <a:t> </a:t>
            </a:r>
            <a:r>
              <a:rPr lang="el-GR" sz="1200" dirty="0" err="1" smtClean="0"/>
              <a:t>the</a:t>
            </a:r>
            <a:r>
              <a:rPr lang="el-GR" sz="1200" dirty="0" smtClean="0"/>
              <a:t> </a:t>
            </a:r>
            <a:r>
              <a:rPr lang="el-GR" sz="1200" dirty="0" err="1" smtClean="0"/>
              <a:t>animal's</a:t>
            </a:r>
            <a:r>
              <a:rPr lang="el-GR" sz="1200" dirty="0" smtClean="0"/>
              <a:t> </a:t>
            </a:r>
            <a:r>
              <a:rPr lang="el-GR" sz="1200" dirty="0" err="1" smtClean="0"/>
              <a:t>skin</a:t>
            </a:r>
            <a:r>
              <a:rPr lang="el-GR" sz="1200" dirty="0" smtClean="0"/>
              <a:t> </a:t>
            </a:r>
            <a:r>
              <a:rPr lang="el-GR" sz="1200" dirty="0" err="1" smtClean="0"/>
              <a:t>to</a:t>
            </a:r>
            <a:r>
              <a:rPr lang="el-GR" sz="1200" dirty="0" smtClean="0"/>
              <a:t> </a:t>
            </a:r>
            <a:r>
              <a:rPr lang="el-GR" sz="1200" dirty="0" err="1" smtClean="0"/>
              <a:t>make</a:t>
            </a:r>
            <a:r>
              <a:rPr lang="el-GR" sz="1200" dirty="0" smtClean="0"/>
              <a:t> </a:t>
            </a:r>
            <a:r>
              <a:rPr lang="el-GR" sz="1200" dirty="0" err="1" smtClean="0"/>
              <a:t>their</a:t>
            </a:r>
            <a:r>
              <a:rPr lang="el-GR" sz="1200" dirty="0" smtClean="0"/>
              <a:t> </a:t>
            </a:r>
            <a:r>
              <a:rPr lang="el-GR" sz="1200" dirty="0" err="1" smtClean="0"/>
              <a:t>clothes</a:t>
            </a:r>
            <a:r>
              <a:rPr lang="el-GR" sz="1200" dirty="0" smtClean="0"/>
              <a:t>.</a:t>
            </a:r>
            <a:endParaRPr lang="en-US" sz="1200" dirty="0" smtClean="0"/>
          </a:p>
          <a:p>
            <a:pPr eaLnBrk="1" hangingPunct="1"/>
            <a:endParaRPr lang="el-GR" alt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770F39B2-1016-4677-8056-E787C918F91E}" type="slidenum">
              <a:rPr lang="el-GR" altLang="en-US" smtClean="0">
                <a:latin typeface="Times New Roman" pitchFamily="18" charset="0"/>
              </a:rPr>
              <a:pPr/>
              <a:t>28</a:t>
            </a:fld>
            <a:endParaRPr lang="el-GR" altLang="en-US" smtClean="0">
              <a:latin typeface="Times New Roman" pitchFamily="18"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a:buFont typeface="Wingdings" pitchFamily="2" charset="2"/>
              <a:buChar char="§"/>
              <a:defRPr/>
            </a:pPr>
            <a:r>
              <a:rPr lang="en-GB" sz="1200" dirty="0" smtClean="0"/>
              <a:t>We visited our school's library where a variety of books were exhibited.</a:t>
            </a:r>
          </a:p>
          <a:p>
            <a:pPr>
              <a:buFont typeface="Wingdings" pitchFamily="2" charset="2"/>
              <a:buChar char="§"/>
              <a:defRPr/>
            </a:pPr>
            <a:r>
              <a:rPr lang="en-GB" sz="1200" dirty="0" smtClean="0"/>
              <a:t>There was a vast selection of cooking books filled with delicious recipes, displayed for students to purchase</a:t>
            </a:r>
          </a:p>
          <a:p>
            <a:pPr>
              <a:buFont typeface="Wingdings" pitchFamily="2" charset="2"/>
              <a:buChar char="§"/>
              <a:defRPr/>
            </a:pPr>
            <a:r>
              <a:rPr lang="el-GR" sz="1200" dirty="0" err="1" smtClean="0"/>
              <a:t>There</a:t>
            </a:r>
            <a:r>
              <a:rPr lang="el-GR" sz="1200" dirty="0" smtClean="0"/>
              <a:t> </a:t>
            </a:r>
            <a:r>
              <a:rPr lang="el-GR" sz="1200" dirty="0" err="1" smtClean="0"/>
              <a:t>was</a:t>
            </a:r>
            <a:r>
              <a:rPr lang="el-GR" sz="1200" dirty="0" smtClean="0"/>
              <a:t> a </a:t>
            </a:r>
            <a:r>
              <a:rPr lang="el-GR" sz="1200" dirty="0" err="1" smtClean="0"/>
              <a:t>great</a:t>
            </a:r>
            <a:r>
              <a:rPr lang="el-GR" sz="1200" dirty="0" smtClean="0"/>
              <a:t> </a:t>
            </a:r>
            <a:r>
              <a:rPr lang="el-GR" sz="1200" dirty="0" err="1" smtClean="0"/>
              <a:t>response</a:t>
            </a:r>
            <a:r>
              <a:rPr lang="el-GR" sz="1200" dirty="0" smtClean="0"/>
              <a:t> </a:t>
            </a:r>
            <a:r>
              <a:rPr lang="el-GR" sz="1200" dirty="0" err="1" smtClean="0"/>
              <a:t>from</a:t>
            </a:r>
            <a:r>
              <a:rPr lang="el-GR" sz="1200" dirty="0" smtClean="0"/>
              <a:t> </a:t>
            </a:r>
            <a:r>
              <a:rPr lang="el-GR" sz="1200" dirty="0" err="1" smtClean="0"/>
              <a:t>our</a:t>
            </a:r>
            <a:r>
              <a:rPr lang="el-GR" sz="1200" dirty="0" smtClean="0"/>
              <a:t> </a:t>
            </a:r>
            <a:r>
              <a:rPr lang="el-GR" sz="1200" dirty="0" err="1" smtClean="0"/>
              <a:t>classmates</a:t>
            </a:r>
            <a:r>
              <a:rPr lang="el-GR" sz="1200" dirty="0" smtClean="0"/>
              <a:t> </a:t>
            </a:r>
            <a:r>
              <a:rPr lang="el-GR" sz="1200" dirty="0" err="1" smtClean="0"/>
              <a:t>who</a:t>
            </a:r>
            <a:r>
              <a:rPr lang="el-GR" sz="1200" dirty="0" smtClean="0"/>
              <a:t> </a:t>
            </a:r>
            <a:r>
              <a:rPr lang="el-GR" sz="1200" dirty="0" err="1" smtClean="0"/>
              <a:t>visited</a:t>
            </a:r>
            <a:r>
              <a:rPr lang="el-GR" sz="1200" dirty="0" smtClean="0"/>
              <a:t> </a:t>
            </a:r>
            <a:r>
              <a:rPr lang="el-GR" sz="1200" dirty="0" err="1" smtClean="0"/>
              <a:t>the</a:t>
            </a:r>
            <a:r>
              <a:rPr lang="el-GR" sz="1200" dirty="0" smtClean="0"/>
              <a:t> </a:t>
            </a:r>
            <a:r>
              <a:rPr lang="el-GR" sz="1200" dirty="0" err="1" smtClean="0"/>
              <a:t>exhibition</a:t>
            </a:r>
            <a:r>
              <a:rPr lang="en-US" sz="1200" dirty="0" smtClean="0"/>
              <a:t>. </a:t>
            </a:r>
            <a:endParaRPr lang="el-GR" sz="1200" b="1" smtClean="0"/>
          </a:p>
          <a:p>
            <a:pPr eaLnBrk="1" hangingPunct="1"/>
            <a:endParaRPr lang="el-GR" alt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49565726-34AF-45A1-8B58-8E104424007B}" type="slidenum">
              <a:rPr lang="el-GR" altLang="en-US" smtClean="0">
                <a:latin typeface="Times New Roman" pitchFamily="18" charset="0"/>
              </a:rPr>
              <a:pPr/>
              <a:t>29</a:t>
            </a:fld>
            <a:endParaRPr lang="el-GR" altLang="en-US" smtClean="0">
              <a:latin typeface="Times New Roman" pitchFamily="18"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r>
              <a:rPr lang="en-US" altLang="el-GR" dirty="0" smtClean="0"/>
              <a:t>We made a traditional and a modern breakfast in order to compare them and we invited  the students to enjoy it . </a:t>
            </a:r>
          </a:p>
          <a:p>
            <a:pPr>
              <a:defRPr/>
            </a:pPr>
            <a:r>
              <a:rPr lang="en-US" sz="1200" dirty="0" smtClean="0"/>
              <a:t>We found that the traditional breakfast is healthier, since it consists of organic and fresh products that were available at the time.  </a:t>
            </a:r>
            <a:endParaRPr lang="el-GR" sz="1200" dirty="0" smtClean="0"/>
          </a:p>
          <a:p>
            <a:pPr eaLnBrk="1" hangingPunct="1"/>
            <a:endParaRPr lang="el-GR" alt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FDE021D6-EDED-4DE2-9DDE-CCB5BCC41318}" type="slidenum">
              <a:rPr lang="el-GR" altLang="en-US" smtClean="0">
                <a:latin typeface="Times New Roman" pitchFamily="18" charset="0"/>
              </a:rPr>
              <a:pPr/>
              <a:t>30</a:t>
            </a:fld>
            <a:endParaRPr lang="el-GR" altLang="en-US" smtClean="0">
              <a:latin typeface="Times New Roman" pitchFamily="18"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a:defRPr/>
            </a:pPr>
            <a:r>
              <a:rPr lang="en-US" sz="1200" dirty="0" smtClean="0"/>
              <a:t>To add, we also wrote our own healthy recipes and made them in the home economics lesson.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p:spPr>
        <p:txBody>
          <a:bodyPr/>
          <a:lstStyle/>
          <a:p>
            <a:r>
              <a:rPr lang="en-US" altLang="en-US" smtClean="0"/>
              <a:t>We dedicated the school calendar to ERASMUS+</a:t>
            </a:r>
            <a:endParaRPr lang="el-GR" altLang="en-US" smtClean="0"/>
          </a:p>
          <a:p>
            <a:endParaRPr lang="el-GR" altLang="el-GR" smtClean="0"/>
          </a:p>
        </p:txBody>
      </p:sp>
      <p:sp>
        <p:nvSpPr>
          <p:cNvPr id="80900" name="Slide Number Placeholder 3"/>
          <p:cNvSpPr>
            <a:spLocks noGrp="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798FA1D9-50D5-4A14-82BA-D613887BF7CF}" type="slidenum">
              <a:rPr lang="el-GR" altLang="en-US" smtClean="0">
                <a:latin typeface="Times New Roman" pitchFamily="18" charset="0"/>
              </a:rPr>
              <a:pPr/>
              <a:t>31</a:t>
            </a:fld>
            <a:endParaRPr lang="el-GR" altLang="en-US"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9701CCC8-B5CF-4F6A-8E93-9A7FAEB2FE7E}" type="slidenum">
              <a:rPr lang="el-GR" altLang="en-US" smtClean="0">
                <a:latin typeface="Times New Roman" pitchFamily="18" charset="0"/>
              </a:rPr>
              <a:pPr/>
              <a:t>5</a:t>
            </a:fld>
            <a:endParaRPr lang="el-GR" altLang="en-US" smtClean="0">
              <a:latin typeface="Times New Roman" pitchFamily="18"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p:txBody>
          <a:bodyPr/>
          <a:lstStyle/>
          <a:p>
            <a:pPr marL="342900" indent="-342900" eaLnBrk="1" fontAlgn="auto" hangingPunct="1">
              <a:spcAft>
                <a:spcPts val="0"/>
              </a:spcAft>
              <a:buFont typeface="Arial" panose="020B0604020202020204" pitchFamily="34" charset="0"/>
              <a:buChar char="•"/>
              <a:defRPr/>
            </a:pPr>
            <a:r>
              <a:rPr lang="en-US" dirty="0" smtClean="0">
                <a:latin typeface="Bookman Old Style" panose="02050604050505020204" pitchFamily="18" charset="0"/>
              </a:rPr>
              <a:t>Cyprus is the island of love , the island of </a:t>
            </a:r>
            <a:r>
              <a:rPr lang="en-US" dirty="0" err="1" smtClean="0">
                <a:latin typeface="Bookman Old Style" panose="02050604050505020204" pitchFamily="18" charset="0"/>
              </a:rPr>
              <a:t>Afrodite</a:t>
            </a:r>
            <a:r>
              <a:rPr lang="en-US" dirty="0" smtClean="0">
                <a:latin typeface="Bookman Old Style" panose="02050604050505020204" pitchFamily="18" charset="0"/>
              </a:rPr>
              <a:t>.</a:t>
            </a:r>
          </a:p>
          <a:p>
            <a:pPr marL="342900" indent="-342900" eaLnBrk="1" fontAlgn="auto" hangingPunct="1">
              <a:spcAft>
                <a:spcPts val="0"/>
              </a:spcAft>
              <a:buFont typeface="Arial" panose="020B0604020202020204" pitchFamily="34" charset="0"/>
              <a:buChar char="•"/>
              <a:defRPr/>
            </a:pPr>
            <a:r>
              <a:rPr lang="en-US" dirty="0" smtClean="0">
                <a:latin typeface="Bookman Old Style" panose="02050604050505020204" pitchFamily="18" charset="0"/>
              </a:rPr>
              <a:t>It is located  nine hundred Kilometers  southeast of Greece ,</a:t>
            </a:r>
          </a:p>
          <a:p>
            <a:pPr marL="342900" indent="-342900" eaLnBrk="1" fontAlgn="auto" hangingPunct="1">
              <a:spcAft>
                <a:spcPts val="0"/>
              </a:spcAft>
              <a:buFont typeface="Arial" panose="020B0604020202020204" pitchFamily="34" charset="0"/>
              <a:buChar char="•"/>
              <a:defRPr/>
            </a:pPr>
            <a:r>
              <a:rPr lang="en-US" dirty="0" smtClean="0">
                <a:latin typeface="Bookman Old Style" panose="02050604050505020204" pitchFamily="18" charset="0"/>
              </a:rPr>
              <a:t>four hundred Kilometers from Rode island  and only one hundred Kilometers south of Turkey. </a:t>
            </a:r>
          </a:p>
          <a:p>
            <a:pPr marL="342900" indent="-342900" eaLnBrk="1" fontAlgn="auto" hangingPunct="1">
              <a:spcAft>
                <a:spcPts val="0"/>
              </a:spcAft>
              <a:buFont typeface="Arial" panose="020B0604020202020204" pitchFamily="34" charset="0"/>
              <a:buChar char="•"/>
              <a:defRPr/>
            </a:pPr>
            <a:r>
              <a:rPr lang="en-US" dirty="0" smtClean="0">
                <a:latin typeface="Bookman Old Style" panose="02050604050505020204" pitchFamily="18" charset="0"/>
              </a:rPr>
              <a:t>It  is west of Syria and Lebanon</a:t>
            </a:r>
            <a:endParaRPr lang="el-GR" alt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9E5C2200-9F41-4B9B-9263-9973E8B72604}" type="slidenum">
              <a:rPr lang="el-GR" altLang="en-US" smtClean="0">
                <a:latin typeface="Times New Roman" pitchFamily="18" charset="0"/>
              </a:rPr>
              <a:pPr/>
              <a:t>6</a:t>
            </a:fld>
            <a:endParaRPr lang="el-GR" altLang="en-US" smtClean="0">
              <a:latin typeface="Times New Roman" pitchFamily="18"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buFontTx/>
              <a:buChar char="•"/>
            </a:pPr>
            <a:endParaRPr lang="en-US" altLang="el-GR" dirty="0" smtClean="0">
              <a:latin typeface="Bookman Old Style" pitchFamily="18" charset="0"/>
            </a:endParaRP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l-GR" sz="1200" dirty="0" smtClean="0">
                <a:latin typeface="Bookman Old Style" panose="02050604050505020204" pitchFamily="18" charset="0"/>
              </a:rPr>
              <a:t>Cyprus has a long history.  </a:t>
            </a:r>
          </a:p>
          <a:p>
            <a:pPr eaLnBrk="1" hangingPunct="1">
              <a:buFont typeface="Arial" panose="020B0604020202020204" pitchFamily="34" charset="0"/>
              <a:buChar char="•"/>
              <a:defRPr/>
            </a:pPr>
            <a:r>
              <a:rPr lang="en-US" altLang="el-GR" sz="1200" dirty="0" smtClean="0">
                <a:latin typeface="Bookman Old Style" panose="02050604050505020204" pitchFamily="18" charset="0"/>
              </a:rPr>
              <a:t>Cyprus was settled from tenth millennium BC. </a:t>
            </a:r>
          </a:p>
          <a:p>
            <a:pPr eaLnBrk="1" hangingPunct="1">
              <a:buFont typeface="Arial" panose="020B0604020202020204" pitchFamily="34" charset="0"/>
              <a:buChar char="•"/>
              <a:defRPr/>
            </a:pPr>
            <a:r>
              <a:rPr lang="en-US" altLang="el-GR" sz="1200" dirty="0" smtClean="0">
                <a:latin typeface="Bookman Old Style" panose="02050604050505020204" pitchFamily="18" charset="0"/>
              </a:rPr>
              <a:t>Cyprus was  occupied by  the empires of the Assyrians,  Egyptians </a:t>
            </a:r>
          </a:p>
          <a:p>
            <a:pPr marL="0" indent="0" eaLnBrk="1" hangingPunct="1">
              <a:buFont typeface="Arial" panose="020B0604020202020204" pitchFamily="34" charset="0"/>
              <a:buNone/>
              <a:defRPr/>
            </a:pPr>
            <a:r>
              <a:rPr lang="en-US" altLang="el-GR" sz="1200" dirty="0" smtClean="0">
                <a:latin typeface="Bookman Old Style" panose="02050604050505020204" pitchFamily="18" charset="0"/>
              </a:rPr>
              <a:t>    and Persians from whom the  island was seized in </a:t>
            </a:r>
            <a:r>
              <a:rPr lang="en-US" altLang="el-GR" dirty="0" smtClean="0">
                <a:latin typeface="Bookman Old Style" pitchFamily="18" charset="0"/>
              </a:rPr>
              <a:t>three hundred thirty three </a:t>
            </a:r>
            <a:r>
              <a:rPr lang="en-US" altLang="el-GR" sz="1200" dirty="0" smtClean="0">
                <a:latin typeface="Bookman Old Style" panose="02050604050505020204" pitchFamily="18" charset="0"/>
              </a:rPr>
              <a:t> BC</a:t>
            </a:r>
          </a:p>
          <a:p>
            <a:pPr marL="0" indent="0" eaLnBrk="1" hangingPunct="1">
              <a:buFont typeface="Arial" panose="020B0604020202020204" pitchFamily="34" charset="0"/>
              <a:buNone/>
              <a:defRPr/>
            </a:pPr>
            <a:r>
              <a:rPr lang="en-US" altLang="el-GR" sz="1200" dirty="0" smtClean="0">
                <a:latin typeface="Bookman Old Style" panose="02050604050505020204" pitchFamily="18" charset="0"/>
              </a:rPr>
              <a:t>   by Alexander the Great.</a:t>
            </a:r>
            <a:endParaRPr lang="en-US" altLang="el-GR" dirty="0" smtClean="0">
              <a:latin typeface="Bookman Old Style" pitchFamily="18" charset="0"/>
            </a:endParaRPr>
          </a:p>
          <a:p>
            <a:pPr eaLnBrk="1" hangingPunct="1"/>
            <a:endParaRPr lang="el-GR" alt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3C527DD2-D864-431E-A518-A9CF19DD76E6}" type="slidenum">
              <a:rPr lang="el-GR" altLang="en-US" smtClean="0">
                <a:latin typeface="Times New Roman" pitchFamily="18" charset="0"/>
              </a:rPr>
              <a:pPr/>
              <a:t>7</a:t>
            </a:fld>
            <a:endParaRPr lang="el-GR" altLang="en-US" smtClean="0">
              <a:latin typeface="Times New Roman" pitchFamily="18"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r>
              <a:rPr lang="en-US" altLang="el-GR" smtClean="0">
                <a:latin typeface="Bookman Old Style" pitchFamily="18" charset="0"/>
              </a:rPr>
              <a:t>Cyprus became independent in Nineteen sixty after the Zurich- London agreement </a:t>
            </a:r>
          </a:p>
          <a:p>
            <a:pPr eaLnBrk="1" hangingPunct="1"/>
            <a:endParaRPr lang="el-GR"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6A1857B0-6BB7-4CBB-B7A0-9B7A897401AB}" type="slidenum">
              <a:rPr lang="el-GR" altLang="en-US" smtClean="0">
                <a:latin typeface="Times New Roman" pitchFamily="18" charset="0"/>
              </a:rPr>
              <a:pPr/>
              <a:t>8</a:t>
            </a:fld>
            <a:endParaRPr lang="el-GR" altLang="en-US" smtClean="0">
              <a:latin typeface="Times New Roman" pitchFamily="18"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altLang="el-GR" sz="1200" dirty="0" smtClean="0">
                <a:latin typeface="Bookman Old Style" pitchFamily="18" charset="0"/>
              </a:rPr>
              <a:t>On July </a:t>
            </a:r>
            <a:r>
              <a:rPr lang="en-US" altLang="el-GR" dirty="0" smtClean="0">
                <a:latin typeface="Bookman Old Style" pitchFamily="18" charset="0"/>
              </a:rPr>
              <a:t>fifteen, nineteen seventy four </a:t>
            </a:r>
            <a:r>
              <a:rPr lang="en-US" altLang="el-GR" sz="1200" dirty="0" smtClean="0">
                <a:latin typeface="Bookman Old Style" pitchFamily="18" charset="0"/>
              </a:rPr>
              <a:t> there was a military coup . </a:t>
            </a:r>
          </a:p>
          <a:p>
            <a:pPr eaLnBrk="1" hangingPunct="1"/>
            <a:r>
              <a:rPr lang="en-US" altLang="el-GR" sz="1200" dirty="0" smtClean="0">
                <a:latin typeface="Bookman Old Style" pitchFamily="18" charset="0"/>
              </a:rPr>
              <a:t>This  was followed by a Turkish invasion on  July </a:t>
            </a:r>
            <a:r>
              <a:rPr lang="en-US" altLang="el-GR" dirty="0" smtClean="0">
                <a:latin typeface="Bookman Old Style" pitchFamily="18" charset="0"/>
              </a:rPr>
              <a:t>twentieth  nineteen </a:t>
            </a:r>
            <a:r>
              <a:rPr lang="en-US" altLang="el-GR" smtClean="0">
                <a:latin typeface="Bookman Old Style" pitchFamily="18" charset="0"/>
              </a:rPr>
              <a:t>seventy four.</a:t>
            </a:r>
            <a:endParaRPr lang="en-US" altLang="el-GR" dirty="0" smtClean="0">
              <a:latin typeface="Bookman Old Style" pitchFamily="18" charset="0"/>
            </a:endParaRPr>
          </a:p>
          <a:p>
            <a:pPr eaLnBrk="1" hangingPunct="1"/>
            <a:r>
              <a:rPr lang="en-US" altLang="el-GR" sz="1200" dirty="0" smtClean="0">
                <a:latin typeface="Bookman Old Style" pitchFamily="18" charset="0"/>
              </a:rPr>
              <a:t> The island and its people remain divided until today.</a:t>
            </a:r>
            <a:endParaRPr lang="el-GR" altLang="el-GR" sz="1200" dirty="0" smtClean="0">
              <a:latin typeface="Bookman Old Style" pitchFamily="18" charset="0"/>
            </a:endParaRPr>
          </a:p>
          <a:p>
            <a:pPr eaLnBrk="1" hangingPunct="1"/>
            <a:endParaRPr lang="en-US" altLang="el-GR" dirty="0" smtClean="0">
              <a:latin typeface="Bookman Old Style" pitchFamily="18" charset="0"/>
            </a:endParaRPr>
          </a:p>
          <a:p>
            <a:pPr eaLnBrk="1" hangingPunct="1"/>
            <a:endParaRPr lang="en-US" altLang="el-GR" dirty="0" smtClean="0">
              <a:latin typeface="Bookman Old Style" pitchFamily="18" charset="0"/>
            </a:endParaRPr>
          </a:p>
          <a:p>
            <a:pPr eaLnBrk="1" hangingPunct="1"/>
            <a:endParaRPr lang="en-US" altLang="el-GR" dirty="0" smtClean="0">
              <a:latin typeface="Bookman Old Style" pitchFamily="18" charset="0"/>
            </a:endParaRPr>
          </a:p>
          <a:p>
            <a:pPr eaLnBrk="1" hangingPunct="1"/>
            <a:endParaRPr lang="el-GR" alt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7F3D2F40-F91E-4B16-AE83-A8A24DC07BEE}" type="slidenum">
              <a:rPr lang="el-GR" altLang="en-US" smtClean="0">
                <a:latin typeface="Times New Roman" pitchFamily="18" charset="0"/>
              </a:rPr>
              <a:pPr/>
              <a:t>9</a:t>
            </a:fld>
            <a:endParaRPr lang="el-GR" altLang="en-US" smtClean="0">
              <a:latin typeface="Times New Roman"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buFontTx/>
              <a:buChar char="•"/>
            </a:pPr>
            <a:r>
              <a:rPr lang="en-US" altLang="el-GR" dirty="0" smtClean="0">
                <a:latin typeface="Bookman Old Style" pitchFamily="18" charset="0"/>
              </a:rPr>
              <a:t>Cyprus became a member of the European Union on</a:t>
            </a:r>
          </a:p>
          <a:p>
            <a:pPr eaLnBrk="1" hangingPunct="1"/>
            <a:r>
              <a:rPr lang="en-US" altLang="el-GR" dirty="0" smtClean="0">
                <a:latin typeface="Bookman Old Style" pitchFamily="18" charset="0"/>
              </a:rPr>
              <a:t>   May first two thousand four and joined</a:t>
            </a:r>
          </a:p>
          <a:p>
            <a:pPr eaLnBrk="1" hangingPunct="1"/>
            <a:r>
              <a:rPr lang="en-US" altLang="el-GR" dirty="0" smtClean="0">
                <a:latin typeface="Bookman Old Style" pitchFamily="18" charset="0"/>
              </a:rPr>
              <a:t>   the Eurozone on </a:t>
            </a:r>
          </a:p>
          <a:p>
            <a:pPr eaLnBrk="1" hangingPunct="1"/>
            <a:r>
              <a:rPr lang="en-US" altLang="el-GR" dirty="0" smtClean="0">
                <a:latin typeface="Bookman Old Style" pitchFamily="18" charset="0"/>
              </a:rPr>
              <a:t>   January first  two thousand  eight.  </a:t>
            </a:r>
          </a:p>
          <a:p>
            <a:pPr eaLnBrk="1" hangingPunct="1">
              <a:buFontTx/>
              <a:buChar char="•"/>
            </a:pPr>
            <a:r>
              <a:rPr lang="en-US" altLang="el-GR" dirty="0" smtClean="0">
                <a:latin typeface="Bookman Old Style" pitchFamily="18" charset="0"/>
              </a:rPr>
              <a:t>Cyprus is a major tourist destination in the Mediterranean.</a:t>
            </a:r>
            <a:r>
              <a:rPr lang="en-US" altLang="el-GR" baseline="30000" dirty="0" smtClean="0">
                <a:latin typeface="Bookman Old Style" pitchFamily="18" charset="0"/>
              </a:rPr>
              <a:t> </a:t>
            </a:r>
            <a:endParaRPr lang="el-GR" altLang="el-GR" dirty="0" smtClean="0">
              <a:latin typeface="Bookman Old Style" pitchFamily="18" charset="0"/>
            </a:endParaRPr>
          </a:p>
          <a:p>
            <a:pPr eaLnBrk="1" hangingPunct="1"/>
            <a:endParaRPr lang="el-GR" alt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E02CADCF-B81D-4BEB-B1B0-E8126B0BB266}" type="slidenum">
              <a:rPr lang="el-GR" altLang="en-US" smtClean="0">
                <a:latin typeface="Times New Roman" pitchFamily="18" charset="0"/>
              </a:rPr>
              <a:pPr/>
              <a:t>10</a:t>
            </a:fld>
            <a:endParaRPr lang="el-GR" altLang="en-US" smtClean="0">
              <a:latin typeface="Times New Roman" pitchFamily="18"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buFontTx/>
              <a:buChar char="•"/>
            </a:pPr>
            <a:r>
              <a:rPr lang="en-US" altLang="el-GR" dirty="0" err="1" smtClean="0">
                <a:latin typeface="Bookman Old Style" pitchFamily="18" charset="0"/>
              </a:rPr>
              <a:t>Larnaca</a:t>
            </a:r>
            <a:r>
              <a:rPr lang="en-US" altLang="el-GR" dirty="0" smtClean="0">
                <a:latin typeface="Bookman Old Style" pitchFamily="18" charset="0"/>
              </a:rPr>
              <a:t> is located on the south-eastern coast of Cyprus. </a:t>
            </a:r>
            <a:endParaRPr lang="el-GR" altLang="el-GR" dirty="0" smtClean="0">
              <a:latin typeface="Bookman Old Style" pitchFamily="18" charset="0"/>
            </a:endParaRPr>
          </a:p>
          <a:p>
            <a:pPr eaLnBrk="1" hangingPunct="1">
              <a:buFontTx/>
              <a:buChar char="•"/>
            </a:pPr>
            <a:r>
              <a:rPr lang="en-US" altLang="el-GR" dirty="0" smtClean="0">
                <a:latin typeface="Bookman Old Style" pitchFamily="18" charset="0"/>
              </a:rPr>
              <a:t>It is the third-largest city in Cyprus, after Nicosia and Limassol, with a population of fifty one  point five thousand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0E6BA5B4-AD8E-423F-B5D7-19FEF8888279}" type="slidenum">
              <a:rPr lang="el-GR" altLang="en-US" smtClean="0">
                <a:latin typeface="Times New Roman" pitchFamily="18" charset="0"/>
              </a:rPr>
              <a:pPr/>
              <a:t>11</a:t>
            </a:fld>
            <a:endParaRPr lang="el-GR" altLang="en-US" smtClean="0">
              <a:latin typeface="Times New Roman" pitchFamily="18"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altLang="el-GR" sz="1200" dirty="0" smtClean="0">
                <a:latin typeface="Bookman Old Style" pitchFamily="18" charset="0"/>
              </a:rPr>
              <a:t>The city of </a:t>
            </a:r>
            <a:r>
              <a:rPr lang="en-US" altLang="el-GR" sz="1200" dirty="0" err="1" smtClean="0">
                <a:latin typeface="Bookman Old Style" pitchFamily="18" charset="0"/>
              </a:rPr>
              <a:t>Larnaca</a:t>
            </a:r>
            <a:r>
              <a:rPr lang="en-US" altLang="el-GR" sz="1200" dirty="0" smtClean="0">
                <a:latin typeface="Bookman Old Style" pitchFamily="18" charset="0"/>
              </a:rPr>
              <a:t> has a long history.</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altLang="el-GR" sz="1200" dirty="0" smtClean="0">
                <a:latin typeface="Bookman Old Style" pitchFamily="18" charset="0"/>
              </a:rPr>
              <a:t>The 9</a:t>
            </a:r>
            <a:r>
              <a:rPr lang="en-US" altLang="el-GR" sz="1200" baseline="30000" dirty="0" smtClean="0">
                <a:latin typeface="Bookman Old Style" pitchFamily="18" charset="0"/>
              </a:rPr>
              <a:t>th</a:t>
            </a:r>
            <a:r>
              <a:rPr lang="en-US" altLang="el-GR" sz="1200" dirty="0" smtClean="0">
                <a:latin typeface="Bookman Old Style" pitchFamily="18" charset="0"/>
              </a:rPr>
              <a:t> century church of Saint Lazarus is perhaps the best known monument in </a:t>
            </a:r>
            <a:r>
              <a:rPr lang="en-US" altLang="el-GR" sz="1200" dirty="0" err="1" smtClean="0">
                <a:latin typeface="Bookman Old Style" pitchFamily="18" charset="0"/>
              </a:rPr>
              <a:t>Larnaca</a:t>
            </a:r>
            <a:r>
              <a:rPr lang="en-US" altLang="el-GR" sz="1200" dirty="0" smtClean="0">
                <a:latin typeface="Bookman Old Style" pitchFamily="18" charset="0"/>
              </a:rPr>
              <a:t>.</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altLang="el-GR" sz="1200" dirty="0" smtClean="0">
                <a:latin typeface="Bookman Old Style" pitchFamily="18" charset="0"/>
              </a:rPr>
              <a:t>The ruins of ancient </a:t>
            </a:r>
            <a:r>
              <a:rPr lang="en-US" altLang="el-GR" sz="1200" dirty="0" err="1" smtClean="0">
                <a:latin typeface="Bookman Old Style" pitchFamily="18" charset="0"/>
              </a:rPr>
              <a:t>Kition</a:t>
            </a:r>
            <a:r>
              <a:rPr lang="en-US" altLang="el-GR" sz="1200" dirty="0" smtClean="0">
                <a:latin typeface="Bookman Old Style" pitchFamily="18" charset="0"/>
              </a:rPr>
              <a:t> can be seen near the center of the city.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altLang="el-GR" sz="1200" dirty="0" err="1" smtClean="0">
                <a:latin typeface="Bookman Old Style" pitchFamily="18" charset="0"/>
              </a:rPr>
              <a:t>Phinikoudes</a:t>
            </a:r>
            <a:r>
              <a:rPr lang="en-US" altLang="el-GR" sz="1200" dirty="0" smtClean="0">
                <a:latin typeface="Bookman Old Style" pitchFamily="18" charset="0"/>
              </a:rPr>
              <a:t> is</a:t>
            </a:r>
            <a:r>
              <a:rPr lang="en-US" altLang="el-GR" sz="1200" baseline="0" dirty="0" smtClean="0">
                <a:latin typeface="Bookman Old Style" pitchFamily="18" charset="0"/>
              </a:rPr>
              <a:t> named after the many palm trees there and is one of the main attractions in </a:t>
            </a:r>
            <a:r>
              <a:rPr lang="en-US" altLang="el-GR" sz="1200" baseline="0" dirty="0" err="1" smtClean="0">
                <a:latin typeface="Bookman Old Style" pitchFamily="18" charset="0"/>
              </a:rPr>
              <a:t>larnaca</a:t>
            </a:r>
            <a:endParaRPr lang="en-US" altLang="el-GR" sz="1200" dirty="0" smtClean="0">
              <a:latin typeface="Bookman Old Style" pitchFamily="18" charset="0"/>
            </a:endParaRPr>
          </a:p>
          <a:p>
            <a:pPr eaLnBrk="1" hangingPunct="1"/>
            <a:endParaRPr lang="el-GR"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l-GR" altLang="en-US"/>
          </a:p>
        </p:txBody>
      </p:sp>
      <p:sp>
        <p:nvSpPr>
          <p:cNvPr id="5" name="Footer Placeholder 4"/>
          <p:cNvSpPr>
            <a:spLocks noGrp="1"/>
          </p:cNvSpPr>
          <p:nvPr>
            <p:ph type="ftr" sz="quarter" idx="11"/>
          </p:nvPr>
        </p:nvSpPr>
        <p:spPr/>
        <p:txBody>
          <a:bodyPr/>
          <a:lstStyle/>
          <a:p>
            <a:pPr>
              <a:defRPr/>
            </a:pPr>
            <a:endParaRPr lang="el-GR" altLang="en-US"/>
          </a:p>
        </p:txBody>
      </p:sp>
      <p:sp>
        <p:nvSpPr>
          <p:cNvPr id="6" name="Slide Number Placeholder 5"/>
          <p:cNvSpPr>
            <a:spLocks noGrp="1"/>
          </p:cNvSpPr>
          <p:nvPr>
            <p:ph type="sldNum" sz="quarter" idx="12"/>
          </p:nvPr>
        </p:nvSpPr>
        <p:spPr/>
        <p:txBody>
          <a:bodyPr/>
          <a:lstStyle/>
          <a:p>
            <a:pPr>
              <a:defRPr/>
            </a:pPr>
            <a:fld id="{39A35FF6-ABD7-4C9B-BCA7-BD18BDC4A3A2}" type="slidenum">
              <a:rPr lang="el-GR" altLang="en-US" smtClean="0"/>
              <a:pPr>
                <a:defRPr/>
              </a:pPr>
              <a:t>‹#›</a:t>
            </a:fld>
            <a:endParaRPr lang="el-GR" alt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l-GR" altLang="en-US"/>
          </a:p>
        </p:txBody>
      </p:sp>
      <p:sp>
        <p:nvSpPr>
          <p:cNvPr id="5" name="Footer Placeholder 4"/>
          <p:cNvSpPr>
            <a:spLocks noGrp="1"/>
          </p:cNvSpPr>
          <p:nvPr>
            <p:ph type="ftr" sz="quarter" idx="11"/>
          </p:nvPr>
        </p:nvSpPr>
        <p:spPr/>
        <p:txBody>
          <a:bodyPr/>
          <a:lstStyle/>
          <a:p>
            <a:pPr>
              <a:defRPr/>
            </a:pPr>
            <a:endParaRPr lang="el-GR" altLang="en-US"/>
          </a:p>
        </p:txBody>
      </p:sp>
      <p:sp>
        <p:nvSpPr>
          <p:cNvPr id="6" name="Slide Number Placeholder 5"/>
          <p:cNvSpPr>
            <a:spLocks noGrp="1"/>
          </p:cNvSpPr>
          <p:nvPr>
            <p:ph type="sldNum" sz="quarter" idx="12"/>
          </p:nvPr>
        </p:nvSpPr>
        <p:spPr/>
        <p:txBody>
          <a:bodyPr/>
          <a:lstStyle/>
          <a:p>
            <a:pPr>
              <a:defRPr/>
            </a:pPr>
            <a:fld id="{1ADCDDA8-74F9-4D8F-BE82-DB0C9DC47924}" type="slidenum">
              <a:rPr lang="el-GR" altLang="en-US" smtClean="0"/>
              <a:pPr>
                <a:defRPr/>
              </a:pPr>
              <a:t>‹#›</a:t>
            </a:fld>
            <a:endParaRPr lang="el-G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l-GR" altLang="en-US"/>
          </a:p>
        </p:txBody>
      </p:sp>
      <p:sp>
        <p:nvSpPr>
          <p:cNvPr id="5" name="Footer Placeholder 4"/>
          <p:cNvSpPr>
            <a:spLocks noGrp="1"/>
          </p:cNvSpPr>
          <p:nvPr>
            <p:ph type="ftr" sz="quarter" idx="11"/>
          </p:nvPr>
        </p:nvSpPr>
        <p:spPr/>
        <p:txBody>
          <a:bodyPr/>
          <a:lstStyle/>
          <a:p>
            <a:pPr>
              <a:defRPr/>
            </a:pPr>
            <a:endParaRPr lang="el-GR" altLang="en-US"/>
          </a:p>
        </p:txBody>
      </p:sp>
      <p:sp>
        <p:nvSpPr>
          <p:cNvPr id="6" name="Slide Number Placeholder 5"/>
          <p:cNvSpPr>
            <a:spLocks noGrp="1"/>
          </p:cNvSpPr>
          <p:nvPr>
            <p:ph type="sldNum" sz="quarter" idx="12"/>
          </p:nvPr>
        </p:nvSpPr>
        <p:spPr/>
        <p:txBody>
          <a:bodyPr/>
          <a:lstStyle/>
          <a:p>
            <a:pPr>
              <a:defRPr/>
            </a:pPr>
            <a:fld id="{41BA04DD-8137-4C20-BC26-ADA0BD11AEE8}" type="slidenum">
              <a:rPr lang="el-GR" altLang="en-US" smtClean="0"/>
              <a:pPr>
                <a:defRPr/>
              </a:pPr>
              <a:t>‹#›</a:t>
            </a:fld>
            <a:endParaRPr lang="el-G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p:cNvPr>
          <p:cNvSpPr>
            <a:spLocks noGrp="1"/>
          </p:cNvSpPr>
          <p:nvPr>
            <p:ph sz="quarter" idx="2"/>
          </p:nvPr>
        </p:nvSpPr>
        <p:spPr>
          <a:xfrm>
            <a:off x="4648200" y="1600200"/>
            <a:ext cx="40386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p:cNvPr>
          <p:cNvSpPr>
            <a:spLocks noGrp="1"/>
          </p:cNvSpPr>
          <p:nvPr>
            <p:ph sz="quarter" idx="3"/>
          </p:nvPr>
        </p:nvSpPr>
        <p:spPr>
          <a:xfrm>
            <a:off x="4648200" y="3938588"/>
            <a:ext cx="40386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extLst>
          </p:cNvPr>
          <p:cNvSpPr>
            <a:spLocks noGrp="1"/>
          </p:cNvSpPr>
          <p:nvPr>
            <p:ph type="dt" sz="half" idx="10"/>
          </p:nvPr>
        </p:nvSpPr>
        <p:spPr/>
        <p:txBody>
          <a:bodyPr/>
          <a:lstStyle>
            <a:lvl1pPr>
              <a:defRPr/>
            </a:lvl1pPr>
          </a:lstStyle>
          <a:p>
            <a:pPr>
              <a:defRPr/>
            </a:pPr>
            <a:endParaRPr lang="el-GR" altLang="en-US"/>
          </a:p>
        </p:txBody>
      </p:sp>
      <p:sp>
        <p:nvSpPr>
          <p:cNvPr id="7" name="Footer Placeholder 4">
            <a:extLst>
              <a:ext uri="{FF2B5EF4-FFF2-40B4-BE49-F238E27FC236}"/>
            </a:extLst>
          </p:cNvPr>
          <p:cNvSpPr>
            <a:spLocks noGrp="1"/>
          </p:cNvSpPr>
          <p:nvPr>
            <p:ph type="ftr" sz="quarter" idx="11"/>
          </p:nvPr>
        </p:nvSpPr>
        <p:spPr/>
        <p:txBody>
          <a:bodyPr/>
          <a:lstStyle>
            <a:lvl1pPr>
              <a:defRPr/>
            </a:lvl1pPr>
          </a:lstStyle>
          <a:p>
            <a:pPr>
              <a:defRPr/>
            </a:pPr>
            <a:endParaRPr lang="el-GR" altLang="en-US"/>
          </a:p>
        </p:txBody>
      </p:sp>
      <p:sp>
        <p:nvSpPr>
          <p:cNvPr id="8" name="Slide Number Placeholder 5">
            <a:extLst>
              <a:ext uri="{FF2B5EF4-FFF2-40B4-BE49-F238E27FC236}"/>
            </a:extLst>
          </p:cNvPr>
          <p:cNvSpPr>
            <a:spLocks noGrp="1"/>
          </p:cNvSpPr>
          <p:nvPr>
            <p:ph type="sldNum" sz="quarter" idx="12"/>
          </p:nvPr>
        </p:nvSpPr>
        <p:spPr/>
        <p:txBody>
          <a:bodyPr/>
          <a:lstStyle>
            <a:lvl1pPr>
              <a:defRPr/>
            </a:lvl1pPr>
          </a:lstStyle>
          <a:p>
            <a:pPr>
              <a:defRPr/>
            </a:pPr>
            <a:fld id="{9F8C6B5B-793D-484B-AD1E-EF426069278D}" type="slidenum">
              <a:rPr lang="el-GR" altLang="en-US"/>
              <a:pPr>
                <a:defRPr/>
              </a:pPr>
              <a:t>‹#›</a:t>
            </a:fld>
            <a:endParaRPr lang="el-GR" altLang="en-US"/>
          </a:p>
        </p:txBody>
      </p:sp>
    </p:spTree>
    <p:extLst>
      <p:ext uri="{BB962C8B-B14F-4D97-AF65-F5344CB8AC3E}">
        <p14:creationId xmlns:p14="http://schemas.microsoft.com/office/powerpoint/2010/main" val="82066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a:extLst/>
          </p:cNvPr>
          <p:cNvSpPr>
            <a:spLocks noGrp="1"/>
          </p:cNvSpPr>
          <p:nvPr>
            <p:ph type="body"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pPr>
              <a:defRPr/>
            </a:pPr>
            <a:endParaRPr lang="el-GR" altLang="en-US"/>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pPr>
              <a:defRPr/>
            </a:pPr>
            <a:endParaRPr lang="el-GR" altLang="en-US"/>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pPr>
              <a:defRPr/>
            </a:pPr>
            <a:fld id="{E3AF7F31-C6A8-4868-AFD4-4ABB80DBF585}" type="slidenum">
              <a:rPr lang="el-GR" altLang="en-US"/>
              <a:pPr>
                <a:defRPr/>
              </a:pPr>
              <a:t>‹#›</a:t>
            </a:fld>
            <a:endParaRPr lang="el-GR" altLang="en-US"/>
          </a:p>
        </p:txBody>
      </p:sp>
    </p:spTree>
    <p:extLst>
      <p:ext uri="{BB962C8B-B14F-4D97-AF65-F5344CB8AC3E}">
        <p14:creationId xmlns:p14="http://schemas.microsoft.com/office/powerpoint/2010/main" val="429003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p:cNvPr>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a:extLst/>
          </p:cNvPr>
          <p:cNvSpPr>
            <a:spLocks noGrp="1"/>
          </p:cNvSpPr>
          <p:nvPr>
            <p:ph sz="quarter" idx="1"/>
          </p:nvPr>
        </p:nvSpPr>
        <p:spPr>
          <a:xfrm>
            <a:off x="457200" y="1600200"/>
            <a:ext cx="40386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p:cNvPr>
          <p:cNvSpPr>
            <a:spLocks noGrp="1"/>
          </p:cNvSpPr>
          <p:nvPr>
            <p:ph sz="quarter" idx="2"/>
          </p:nvPr>
        </p:nvSpPr>
        <p:spPr>
          <a:xfrm>
            <a:off x="4648200" y="1600200"/>
            <a:ext cx="40386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p:cNvPr>
          <p:cNvSpPr>
            <a:spLocks noGrp="1"/>
          </p:cNvSpPr>
          <p:nvPr>
            <p:ph sz="quarter" idx="3"/>
          </p:nvPr>
        </p:nvSpPr>
        <p:spPr>
          <a:xfrm>
            <a:off x="457200" y="3938588"/>
            <a:ext cx="40386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p:cNvPr>
          <p:cNvSpPr>
            <a:spLocks noGrp="1"/>
          </p:cNvSpPr>
          <p:nvPr>
            <p:ph sz="quarter" idx="4"/>
          </p:nvPr>
        </p:nvSpPr>
        <p:spPr>
          <a:xfrm>
            <a:off x="4648200" y="3938588"/>
            <a:ext cx="40386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extLst>
          </p:cNvPr>
          <p:cNvSpPr>
            <a:spLocks noGrp="1"/>
          </p:cNvSpPr>
          <p:nvPr>
            <p:ph type="dt" sz="half" idx="10"/>
          </p:nvPr>
        </p:nvSpPr>
        <p:spPr/>
        <p:txBody>
          <a:bodyPr/>
          <a:lstStyle>
            <a:lvl1pPr>
              <a:defRPr/>
            </a:lvl1pPr>
          </a:lstStyle>
          <a:p>
            <a:pPr>
              <a:defRPr/>
            </a:pPr>
            <a:endParaRPr lang="el-GR" altLang="en-US"/>
          </a:p>
        </p:txBody>
      </p:sp>
      <p:sp>
        <p:nvSpPr>
          <p:cNvPr id="8" name="Footer Placeholder 4">
            <a:extLst>
              <a:ext uri="{FF2B5EF4-FFF2-40B4-BE49-F238E27FC236}"/>
            </a:extLst>
          </p:cNvPr>
          <p:cNvSpPr>
            <a:spLocks noGrp="1"/>
          </p:cNvSpPr>
          <p:nvPr>
            <p:ph type="ftr" sz="quarter" idx="11"/>
          </p:nvPr>
        </p:nvSpPr>
        <p:spPr/>
        <p:txBody>
          <a:bodyPr/>
          <a:lstStyle>
            <a:lvl1pPr>
              <a:defRPr/>
            </a:lvl1pPr>
          </a:lstStyle>
          <a:p>
            <a:pPr>
              <a:defRPr/>
            </a:pPr>
            <a:endParaRPr lang="el-GR" altLang="en-US"/>
          </a:p>
        </p:txBody>
      </p:sp>
      <p:sp>
        <p:nvSpPr>
          <p:cNvPr id="9" name="Slide Number Placeholder 5">
            <a:extLst>
              <a:ext uri="{FF2B5EF4-FFF2-40B4-BE49-F238E27FC236}"/>
            </a:extLst>
          </p:cNvPr>
          <p:cNvSpPr>
            <a:spLocks noGrp="1"/>
          </p:cNvSpPr>
          <p:nvPr>
            <p:ph type="sldNum" sz="quarter" idx="12"/>
          </p:nvPr>
        </p:nvSpPr>
        <p:spPr/>
        <p:txBody>
          <a:bodyPr/>
          <a:lstStyle>
            <a:lvl1pPr>
              <a:defRPr/>
            </a:lvl1pPr>
          </a:lstStyle>
          <a:p>
            <a:pPr>
              <a:defRPr/>
            </a:pPr>
            <a:fld id="{E9709665-6845-4B64-9219-44981EDEAD77}" type="slidenum">
              <a:rPr lang="el-GR" altLang="en-US"/>
              <a:pPr>
                <a:defRPr/>
              </a:pPr>
              <a:t>‹#›</a:t>
            </a:fld>
            <a:endParaRPr lang="el-GR" altLang="en-US"/>
          </a:p>
        </p:txBody>
      </p:sp>
    </p:spTree>
    <p:extLst>
      <p:ext uri="{BB962C8B-B14F-4D97-AF65-F5344CB8AC3E}">
        <p14:creationId xmlns:p14="http://schemas.microsoft.com/office/powerpoint/2010/main" val="266920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l-GR" altLang="en-US"/>
          </a:p>
        </p:txBody>
      </p:sp>
      <p:sp>
        <p:nvSpPr>
          <p:cNvPr id="5" name="Footer Placeholder 4"/>
          <p:cNvSpPr>
            <a:spLocks noGrp="1"/>
          </p:cNvSpPr>
          <p:nvPr>
            <p:ph type="ftr" sz="quarter" idx="11"/>
          </p:nvPr>
        </p:nvSpPr>
        <p:spPr/>
        <p:txBody>
          <a:bodyPr/>
          <a:lstStyle/>
          <a:p>
            <a:pPr>
              <a:defRPr/>
            </a:pPr>
            <a:endParaRPr lang="el-GR" altLang="en-US"/>
          </a:p>
        </p:txBody>
      </p:sp>
      <p:sp>
        <p:nvSpPr>
          <p:cNvPr id="6" name="Slide Number Placeholder 5"/>
          <p:cNvSpPr>
            <a:spLocks noGrp="1"/>
          </p:cNvSpPr>
          <p:nvPr>
            <p:ph type="sldNum" sz="quarter" idx="12"/>
          </p:nvPr>
        </p:nvSpPr>
        <p:spPr/>
        <p:txBody>
          <a:bodyPr/>
          <a:lstStyle/>
          <a:p>
            <a:pPr>
              <a:defRPr/>
            </a:pPr>
            <a:fld id="{BAAB6F5A-2701-4E7A-A37F-2E151365F498}" type="slidenum">
              <a:rPr lang="el-GR" altLang="en-US" smtClean="0"/>
              <a:pPr>
                <a:defRPr/>
              </a:pPr>
              <a:t>‹#›</a:t>
            </a:fld>
            <a:endParaRPr lang="el-GR" alt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ltLang="en-US"/>
          </a:p>
        </p:txBody>
      </p:sp>
      <p:sp>
        <p:nvSpPr>
          <p:cNvPr id="5" name="Footer Placeholder 4"/>
          <p:cNvSpPr>
            <a:spLocks noGrp="1"/>
          </p:cNvSpPr>
          <p:nvPr>
            <p:ph type="ftr" sz="quarter" idx="11"/>
          </p:nvPr>
        </p:nvSpPr>
        <p:spPr/>
        <p:txBody>
          <a:bodyPr/>
          <a:lstStyle/>
          <a:p>
            <a:pPr>
              <a:defRPr/>
            </a:pPr>
            <a:endParaRPr lang="el-GR" altLang="en-US"/>
          </a:p>
        </p:txBody>
      </p:sp>
      <p:sp>
        <p:nvSpPr>
          <p:cNvPr id="6" name="Slide Number Placeholder 5"/>
          <p:cNvSpPr>
            <a:spLocks noGrp="1"/>
          </p:cNvSpPr>
          <p:nvPr>
            <p:ph type="sldNum" sz="quarter" idx="12"/>
          </p:nvPr>
        </p:nvSpPr>
        <p:spPr/>
        <p:txBody>
          <a:bodyPr/>
          <a:lstStyle/>
          <a:p>
            <a:pPr>
              <a:defRPr/>
            </a:pPr>
            <a:fld id="{5FFAD09E-2EA2-4249-8C5E-19F6033F3A7B}" type="slidenum">
              <a:rPr lang="el-GR" altLang="en-US" smtClean="0"/>
              <a:pPr>
                <a:defRPr/>
              </a:pPr>
              <a:t>‹#›</a:t>
            </a:fld>
            <a:endParaRPr lang="el-G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l-GR" altLang="en-US"/>
          </a:p>
        </p:txBody>
      </p:sp>
      <p:sp>
        <p:nvSpPr>
          <p:cNvPr id="6" name="Footer Placeholder 5"/>
          <p:cNvSpPr>
            <a:spLocks noGrp="1"/>
          </p:cNvSpPr>
          <p:nvPr>
            <p:ph type="ftr" sz="quarter" idx="11"/>
          </p:nvPr>
        </p:nvSpPr>
        <p:spPr/>
        <p:txBody>
          <a:bodyPr/>
          <a:lstStyle/>
          <a:p>
            <a:pPr>
              <a:defRPr/>
            </a:pPr>
            <a:endParaRPr lang="el-GR" altLang="en-US"/>
          </a:p>
        </p:txBody>
      </p:sp>
      <p:sp>
        <p:nvSpPr>
          <p:cNvPr id="7" name="Slide Number Placeholder 6"/>
          <p:cNvSpPr>
            <a:spLocks noGrp="1"/>
          </p:cNvSpPr>
          <p:nvPr>
            <p:ph type="sldNum" sz="quarter" idx="12"/>
          </p:nvPr>
        </p:nvSpPr>
        <p:spPr/>
        <p:txBody>
          <a:bodyPr/>
          <a:lstStyle/>
          <a:p>
            <a:pPr>
              <a:defRPr/>
            </a:pPr>
            <a:fld id="{DAD165B3-67BD-4A7B-88E1-74A3783A9135}" type="slidenum">
              <a:rPr lang="el-GR" altLang="en-US" smtClean="0"/>
              <a:pPr>
                <a:defRPr/>
              </a:pPr>
              <a:t>‹#›</a:t>
            </a:fld>
            <a:endParaRPr lang="el-GR" alt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l-GR" altLang="en-US"/>
          </a:p>
        </p:txBody>
      </p:sp>
      <p:sp>
        <p:nvSpPr>
          <p:cNvPr id="8" name="Footer Placeholder 7"/>
          <p:cNvSpPr>
            <a:spLocks noGrp="1"/>
          </p:cNvSpPr>
          <p:nvPr>
            <p:ph type="ftr" sz="quarter" idx="11"/>
          </p:nvPr>
        </p:nvSpPr>
        <p:spPr/>
        <p:txBody>
          <a:bodyPr/>
          <a:lstStyle/>
          <a:p>
            <a:pPr>
              <a:defRPr/>
            </a:pPr>
            <a:endParaRPr lang="el-GR" altLang="en-US"/>
          </a:p>
        </p:txBody>
      </p:sp>
      <p:sp>
        <p:nvSpPr>
          <p:cNvPr id="9" name="Slide Number Placeholder 8"/>
          <p:cNvSpPr>
            <a:spLocks noGrp="1"/>
          </p:cNvSpPr>
          <p:nvPr>
            <p:ph type="sldNum" sz="quarter" idx="12"/>
          </p:nvPr>
        </p:nvSpPr>
        <p:spPr/>
        <p:txBody>
          <a:bodyPr/>
          <a:lstStyle/>
          <a:p>
            <a:pPr>
              <a:defRPr/>
            </a:pPr>
            <a:fld id="{940321F1-3D74-4429-9F6D-629A9D5434A0}" type="slidenum">
              <a:rPr lang="el-GR" altLang="en-US" smtClean="0"/>
              <a:pPr>
                <a:defRPr/>
              </a:pPr>
              <a:t>‹#›</a:t>
            </a:fld>
            <a:endParaRPr lang="el-GR" alt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l-GR" altLang="en-US"/>
          </a:p>
        </p:txBody>
      </p:sp>
      <p:sp>
        <p:nvSpPr>
          <p:cNvPr id="4" name="Footer Placeholder 3"/>
          <p:cNvSpPr>
            <a:spLocks noGrp="1"/>
          </p:cNvSpPr>
          <p:nvPr>
            <p:ph type="ftr" sz="quarter" idx="11"/>
          </p:nvPr>
        </p:nvSpPr>
        <p:spPr/>
        <p:txBody>
          <a:bodyPr/>
          <a:lstStyle/>
          <a:p>
            <a:pPr>
              <a:defRPr/>
            </a:pPr>
            <a:endParaRPr lang="el-GR" altLang="en-US"/>
          </a:p>
        </p:txBody>
      </p:sp>
      <p:sp>
        <p:nvSpPr>
          <p:cNvPr id="5" name="Slide Number Placeholder 4"/>
          <p:cNvSpPr>
            <a:spLocks noGrp="1"/>
          </p:cNvSpPr>
          <p:nvPr>
            <p:ph type="sldNum" sz="quarter" idx="12"/>
          </p:nvPr>
        </p:nvSpPr>
        <p:spPr/>
        <p:txBody>
          <a:bodyPr/>
          <a:lstStyle/>
          <a:p>
            <a:pPr>
              <a:defRPr/>
            </a:pPr>
            <a:fld id="{E1A135C5-A345-4DD6-A38E-13AEB82B0692}" type="slidenum">
              <a:rPr lang="el-GR" altLang="en-US" smtClean="0"/>
              <a:pPr>
                <a:defRPr/>
              </a:pPr>
              <a:t>‹#›</a:t>
            </a:fld>
            <a:endParaRPr lang="el-G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l-GR" altLang="en-US"/>
          </a:p>
        </p:txBody>
      </p:sp>
      <p:sp>
        <p:nvSpPr>
          <p:cNvPr id="3" name="Footer Placeholder 2"/>
          <p:cNvSpPr>
            <a:spLocks noGrp="1"/>
          </p:cNvSpPr>
          <p:nvPr>
            <p:ph type="ftr" sz="quarter" idx="11"/>
          </p:nvPr>
        </p:nvSpPr>
        <p:spPr/>
        <p:txBody>
          <a:bodyPr/>
          <a:lstStyle/>
          <a:p>
            <a:pPr>
              <a:defRPr/>
            </a:pPr>
            <a:endParaRPr lang="el-GR" altLang="en-US"/>
          </a:p>
        </p:txBody>
      </p:sp>
      <p:sp>
        <p:nvSpPr>
          <p:cNvPr id="4" name="Slide Number Placeholder 3"/>
          <p:cNvSpPr>
            <a:spLocks noGrp="1"/>
          </p:cNvSpPr>
          <p:nvPr>
            <p:ph type="sldNum" sz="quarter" idx="12"/>
          </p:nvPr>
        </p:nvSpPr>
        <p:spPr/>
        <p:txBody>
          <a:bodyPr/>
          <a:lstStyle/>
          <a:p>
            <a:pPr>
              <a:defRPr/>
            </a:pPr>
            <a:fld id="{2791738F-F66A-49E6-BCFA-2C4BB4F33E73}" type="slidenum">
              <a:rPr lang="el-GR" altLang="en-US" smtClean="0"/>
              <a:pPr>
                <a:defRPr/>
              </a:pPr>
              <a:t>‹#›</a:t>
            </a:fld>
            <a:endParaRPr lang="el-G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ltLang="en-US"/>
          </a:p>
        </p:txBody>
      </p:sp>
      <p:sp>
        <p:nvSpPr>
          <p:cNvPr id="6" name="Footer Placeholder 5"/>
          <p:cNvSpPr>
            <a:spLocks noGrp="1"/>
          </p:cNvSpPr>
          <p:nvPr>
            <p:ph type="ftr" sz="quarter" idx="11"/>
          </p:nvPr>
        </p:nvSpPr>
        <p:spPr/>
        <p:txBody>
          <a:bodyPr/>
          <a:lstStyle/>
          <a:p>
            <a:pPr>
              <a:defRPr/>
            </a:pPr>
            <a:endParaRPr lang="el-GR" altLang="en-US"/>
          </a:p>
        </p:txBody>
      </p:sp>
      <p:sp>
        <p:nvSpPr>
          <p:cNvPr id="7" name="Slide Number Placeholder 6"/>
          <p:cNvSpPr>
            <a:spLocks noGrp="1"/>
          </p:cNvSpPr>
          <p:nvPr>
            <p:ph type="sldNum" sz="quarter" idx="12"/>
          </p:nvPr>
        </p:nvSpPr>
        <p:spPr/>
        <p:txBody>
          <a:bodyPr/>
          <a:lstStyle/>
          <a:p>
            <a:pPr>
              <a:defRPr/>
            </a:pPr>
            <a:fld id="{B1DDAC47-E604-4E8D-8497-503DCF67240A}" type="slidenum">
              <a:rPr lang="el-GR" altLang="en-US" smtClean="0"/>
              <a:pPr>
                <a:defRPr/>
              </a:pPr>
              <a:t>‹#›</a:t>
            </a:fld>
            <a:endParaRPr lang="el-G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ltLang="en-US"/>
          </a:p>
        </p:txBody>
      </p:sp>
      <p:sp>
        <p:nvSpPr>
          <p:cNvPr id="6" name="Footer Placeholder 5"/>
          <p:cNvSpPr>
            <a:spLocks noGrp="1"/>
          </p:cNvSpPr>
          <p:nvPr>
            <p:ph type="ftr" sz="quarter" idx="11"/>
          </p:nvPr>
        </p:nvSpPr>
        <p:spPr/>
        <p:txBody>
          <a:bodyPr/>
          <a:lstStyle/>
          <a:p>
            <a:pPr>
              <a:defRPr/>
            </a:pPr>
            <a:endParaRPr lang="el-GR" altLang="en-US"/>
          </a:p>
        </p:txBody>
      </p:sp>
      <p:sp>
        <p:nvSpPr>
          <p:cNvPr id="7" name="Slide Number Placeholder 6"/>
          <p:cNvSpPr>
            <a:spLocks noGrp="1"/>
          </p:cNvSpPr>
          <p:nvPr>
            <p:ph type="sldNum" sz="quarter" idx="12"/>
          </p:nvPr>
        </p:nvSpPr>
        <p:spPr/>
        <p:txBody>
          <a:bodyPr/>
          <a:lstStyle/>
          <a:p>
            <a:pPr>
              <a:defRPr/>
            </a:pPr>
            <a:fld id="{67DAB0EF-634C-4EC0-A1E1-2B805A38A5A8}" type="slidenum">
              <a:rPr lang="el-GR" altLang="en-US" smtClean="0"/>
              <a:pPr>
                <a:defRPr/>
              </a:pPr>
              <a:t>‹#›</a:t>
            </a:fld>
            <a:endParaRPr lang="el-GR" alt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endParaRPr lang="el-GR" alt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el-GR" alt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defRPr/>
            </a:pPr>
            <a:fld id="{568D1C7D-1D92-4A6B-A260-39656244708C}" type="slidenum">
              <a:rPr lang="el-GR" altLang="en-US" smtClean="0"/>
              <a:pPr>
                <a:defRPr/>
              </a:pPr>
              <a:t>‹#›</a:t>
            </a:fld>
            <a:endParaRPr lang="el-GR" altLang="en-US"/>
          </a:p>
        </p:txBody>
      </p:sp>
      <p:pic>
        <p:nvPicPr>
          <p:cNvPr id="11" name="Picture 10">
            <a:extLst>
              <a:ext uri="{FF2B5EF4-FFF2-40B4-BE49-F238E27FC236}"/>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524328" y="5733256"/>
            <a:ext cx="1368152" cy="91210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30.emf"/><Relationship Id="rId5" Type="http://schemas.openxmlformats.org/officeDocument/2006/relationships/package" Target="../embeddings/Microsoft_Word_Document1.docx"/><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extLst>
          </p:cNvPr>
          <p:cNvSpPr txBox="1"/>
          <p:nvPr/>
        </p:nvSpPr>
        <p:spPr>
          <a:xfrm>
            <a:off x="1352618" y="260648"/>
            <a:ext cx="6768752" cy="2554545"/>
          </a:xfrm>
          <a:prstGeom prst="rect">
            <a:avLst/>
          </a:prstGeom>
          <a:noFill/>
        </p:spPr>
        <p:txBody>
          <a:bodyPr>
            <a:spAutoFit/>
          </a:bodyPr>
          <a:lstStyle/>
          <a:p>
            <a:pPr algn="ctr">
              <a:defRPr/>
            </a:pPr>
            <a:r>
              <a:rPr lang="en-US" sz="8000" b="1" dirty="0">
                <a:ln w="1905"/>
                <a:solidFill>
                  <a:schemeClr val="accent2">
                    <a:lumMod val="50000"/>
                  </a:schemeClr>
                </a:solidFill>
                <a:effectLst>
                  <a:innerShdw blurRad="69850" dist="43180" dir="5400000">
                    <a:srgbClr val="000000">
                      <a:alpha val="65000"/>
                    </a:srgbClr>
                  </a:innerShdw>
                </a:effectLst>
                <a:latin typeface="Bookman Old Style" panose="02050604050505020204" pitchFamily="18" charset="0"/>
              </a:rPr>
              <a:t>ERASMUS 2018-2020</a:t>
            </a:r>
            <a:endParaRPr lang="el-GR" sz="8000" b="1" dirty="0">
              <a:ln w="1905"/>
              <a:solidFill>
                <a:schemeClr val="accent2">
                  <a:lumMod val="50000"/>
                </a:schemeClr>
              </a:solidFill>
              <a:effectLst>
                <a:innerShdw blurRad="69850" dist="43180" dir="5400000">
                  <a:srgbClr val="000000">
                    <a:alpha val="65000"/>
                  </a:srgbClr>
                </a:innerShdw>
              </a:effectLst>
              <a:latin typeface="Bookman Old Style" panose="02050604050505020204" pitchFamily="18" charset="0"/>
            </a:endParaRPr>
          </a:p>
        </p:txBody>
      </p:sp>
      <p:sp>
        <p:nvSpPr>
          <p:cNvPr id="3" name="TextBox 2">
            <a:extLst>
              <a:ext uri="{FF2B5EF4-FFF2-40B4-BE49-F238E27FC236}"/>
            </a:extLst>
          </p:cNvPr>
          <p:cNvSpPr txBox="1"/>
          <p:nvPr/>
        </p:nvSpPr>
        <p:spPr>
          <a:xfrm>
            <a:off x="1044369" y="5301208"/>
            <a:ext cx="7346631" cy="1323439"/>
          </a:xfrm>
          <a:prstGeom prst="rect">
            <a:avLst/>
          </a:prstGeom>
          <a:noFill/>
        </p:spPr>
        <p:txBody>
          <a:bodyPr>
            <a:spAutoFit/>
          </a:bodyPr>
          <a:lstStyle/>
          <a:p>
            <a:pPr algn="ctr">
              <a:defRPr/>
            </a:pPr>
            <a:r>
              <a:rPr lang="en-US" sz="4000" b="1" dirty="0">
                <a:ln w="1905"/>
                <a:solidFill>
                  <a:schemeClr val="accent2">
                    <a:lumMod val="50000"/>
                  </a:schemeClr>
                </a:solidFill>
                <a:effectLst>
                  <a:innerShdw blurRad="69850" dist="43180" dir="5400000">
                    <a:srgbClr val="000000">
                      <a:alpha val="65000"/>
                    </a:srgbClr>
                  </a:innerShdw>
                </a:effectLst>
                <a:latin typeface="Bookman Old Style" panose="02050604050505020204" pitchFamily="18" charset="0"/>
              </a:rPr>
              <a:t>CYPRUS GREECE TURKEY SLOVAKIA SPAIN</a:t>
            </a:r>
            <a:endParaRPr lang="el-GR" sz="4000" b="1" dirty="0">
              <a:ln w="1905"/>
              <a:solidFill>
                <a:schemeClr val="accent2">
                  <a:lumMod val="50000"/>
                </a:schemeClr>
              </a:solidFill>
              <a:effectLst>
                <a:innerShdw blurRad="69850" dist="43180" dir="5400000">
                  <a:srgbClr val="000000">
                    <a:alpha val="65000"/>
                  </a:srgbClr>
                </a:innerShdw>
              </a:effectLst>
              <a:latin typeface="Bookman Old Style" panose="02050604050505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sz="quarter" idx="13"/>
          </p:nvPr>
        </p:nvSpPr>
        <p:spPr>
          <a:xfrm>
            <a:off x="403225" y="1052513"/>
            <a:ext cx="4038600" cy="4968875"/>
          </a:xfrm>
        </p:spPr>
        <p:txBody>
          <a:bodyPr rtlCol="0">
            <a:normAutofit/>
          </a:bodyPr>
          <a:lstStyle/>
          <a:p>
            <a:pPr marL="0" indent="0" algn="ctr" eaLnBrk="1" fontAlgn="auto" hangingPunct="1">
              <a:spcAft>
                <a:spcPts val="0"/>
              </a:spcAft>
              <a:buFont typeface="Arial" charset="0"/>
              <a:buNone/>
              <a:defRPr/>
            </a:pPr>
            <a:r>
              <a:rPr lang="en-US" sz="3200" b="1" u="sng" dirty="0" smtClean="0">
                <a:latin typeface="Bookman Old Style" panose="02050604050505020204" pitchFamily="18" charset="0"/>
              </a:rPr>
              <a:t>LARNACA</a:t>
            </a:r>
          </a:p>
          <a:p>
            <a:pPr marL="0" indent="0" algn="ctr" eaLnBrk="1" fontAlgn="auto" hangingPunct="1">
              <a:spcAft>
                <a:spcPts val="0"/>
              </a:spcAft>
              <a:buFont typeface="Arial" charset="0"/>
              <a:buNone/>
              <a:defRPr/>
            </a:pPr>
            <a:endParaRPr lang="en-US" sz="2400" b="1" u="sng" dirty="0">
              <a:latin typeface="Bookman Old Style" panose="02050604050505020204" pitchFamily="18" charset="0"/>
            </a:endParaRPr>
          </a:p>
          <a:p>
            <a:pPr eaLnBrk="1" fontAlgn="auto" hangingPunct="1">
              <a:spcAft>
                <a:spcPts val="0"/>
              </a:spcAft>
              <a:buFont typeface="Arial" panose="020B0604020202020204" pitchFamily="34" charset="0"/>
              <a:buChar char="•"/>
              <a:defRPr/>
            </a:pPr>
            <a:r>
              <a:rPr lang="en-US" sz="2400" dirty="0" err="1" smtClean="0">
                <a:latin typeface="Bookman Old Style" panose="02050604050505020204" pitchFamily="18" charset="0"/>
              </a:rPr>
              <a:t>Larnaca</a:t>
            </a:r>
            <a:r>
              <a:rPr lang="en-US" sz="2400" dirty="0" smtClean="0">
                <a:latin typeface="Bookman Old Style" panose="02050604050505020204" pitchFamily="18" charset="0"/>
              </a:rPr>
              <a:t> </a:t>
            </a:r>
            <a:r>
              <a:rPr lang="en-US" sz="2400" dirty="0">
                <a:latin typeface="Bookman Old Style" panose="02050604050505020204" pitchFamily="18" charset="0"/>
              </a:rPr>
              <a:t>is located on the south-eastern coast of Cyprus. </a:t>
            </a:r>
            <a:endParaRPr lang="el-GR" sz="2400" dirty="0">
              <a:latin typeface="Bookman Old Style" panose="02050604050505020204" pitchFamily="18" charset="0"/>
            </a:endParaRPr>
          </a:p>
          <a:p>
            <a:pPr eaLnBrk="1" fontAlgn="auto" hangingPunct="1">
              <a:spcAft>
                <a:spcPts val="0"/>
              </a:spcAft>
              <a:buFont typeface="Arial" panose="020B0604020202020204" pitchFamily="34" charset="0"/>
              <a:buChar char="•"/>
              <a:defRPr/>
            </a:pPr>
            <a:r>
              <a:rPr lang="en-US" sz="2400" dirty="0">
                <a:latin typeface="Bookman Old Style" panose="02050604050505020204" pitchFamily="18" charset="0"/>
              </a:rPr>
              <a:t>It is the third-largest city in Cyprus, after Nicosia and </a:t>
            </a:r>
            <a:endParaRPr lang="en-US" sz="2400" dirty="0" smtClean="0">
              <a:latin typeface="Bookman Old Style" panose="02050604050505020204" pitchFamily="18" charset="0"/>
            </a:endParaRPr>
          </a:p>
          <a:p>
            <a:pPr marL="0" indent="0" eaLnBrk="1" fontAlgn="auto" hangingPunct="1">
              <a:spcAft>
                <a:spcPts val="0"/>
              </a:spcAft>
              <a:buNone/>
              <a:defRPr/>
            </a:pPr>
            <a:r>
              <a:rPr lang="en-US" sz="2400" dirty="0">
                <a:latin typeface="Bookman Old Style" panose="02050604050505020204" pitchFamily="18" charset="0"/>
              </a:rPr>
              <a:t> </a:t>
            </a:r>
            <a:r>
              <a:rPr lang="en-US" sz="2400" dirty="0" smtClean="0">
                <a:latin typeface="Bookman Old Style" panose="02050604050505020204" pitchFamily="18" charset="0"/>
              </a:rPr>
              <a:t>  Limassol</a:t>
            </a:r>
            <a:r>
              <a:rPr lang="en-US" sz="2400" dirty="0">
                <a:latin typeface="Bookman Old Style" panose="02050604050505020204" pitchFamily="18" charset="0"/>
              </a:rPr>
              <a:t>, with </a:t>
            </a:r>
            <a:r>
              <a:rPr lang="en-US" sz="2400" dirty="0" smtClean="0">
                <a:latin typeface="Bookman Old Style" panose="02050604050505020204" pitchFamily="18" charset="0"/>
              </a:rPr>
              <a:t>a</a:t>
            </a:r>
          </a:p>
          <a:p>
            <a:pPr marL="0" indent="0" eaLnBrk="1" fontAlgn="auto" hangingPunct="1">
              <a:spcAft>
                <a:spcPts val="0"/>
              </a:spcAft>
              <a:buNone/>
              <a:defRPr/>
            </a:pPr>
            <a:r>
              <a:rPr lang="en-US" sz="2400" dirty="0" smtClean="0">
                <a:latin typeface="Bookman Old Style" panose="02050604050505020204" pitchFamily="18" charset="0"/>
              </a:rPr>
              <a:t>  population </a:t>
            </a:r>
            <a:r>
              <a:rPr lang="en-US" sz="2400" dirty="0">
                <a:latin typeface="Bookman Old Style" panose="02050604050505020204" pitchFamily="18" charset="0"/>
              </a:rPr>
              <a:t>of </a:t>
            </a:r>
            <a:r>
              <a:rPr lang="en-US" sz="2400" dirty="0" smtClean="0">
                <a:latin typeface="Bookman Old Style" panose="02050604050505020204" pitchFamily="18" charset="0"/>
              </a:rPr>
              <a:t>51,5</a:t>
            </a:r>
          </a:p>
          <a:p>
            <a:pPr marL="0" indent="0" eaLnBrk="1" fontAlgn="auto" hangingPunct="1">
              <a:spcAft>
                <a:spcPts val="0"/>
              </a:spcAft>
              <a:buNone/>
              <a:defRPr/>
            </a:pPr>
            <a:r>
              <a:rPr lang="en-US" sz="2400" dirty="0">
                <a:latin typeface="Bookman Old Style" panose="02050604050505020204" pitchFamily="18" charset="0"/>
              </a:rPr>
              <a:t> </a:t>
            </a:r>
            <a:r>
              <a:rPr lang="en-US" sz="2400" dirty="0" smtClean="0">
                <a:latin typeface="Bookman Old Style" panose="02050604050505020204" pitchFamily="18" charset="0"/>
              </a:rPr>
              <a:t> </a:t>
            </a:r>
            <a:r>
              <a:rPr lang="en-US" sz="2400" dirty="0">
                <a:latin typeface="Bookman Old Style" panose="02050604050505020204" pitchFamily="18" charset="0"/>
              </a:rPr>
              <a:t>thousand </a:t>
            </a:r>
          </a:p>
          <a:p>
            <a:pPr eaLnBrk="1" fontAlgn="auto" hangingPunct="1">
              <a:spcAft>
                <a:spcPts val="0"/>
              </a:spcAft>
              <a:buFont typeface="Arial" panose="020B0604020202020204" pitchFamily="34" charset="0"/>
              <a:buChar char="•"/>
              <a:defRPr/>
            </a:pPr>
            <a:endParaRPr lang="el-GR" b="1" dirty="0"/>
          </a:p>
        </p:txBody>
      </p:sp>
      <p:sp>
        <p:nvSpPr>
          <p:cNvPr id="11267" name="AutoShape 2" descr="Image result for cyprus larnaca map"/>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l-GR" altLang="en-US"/>
          </a:p>
        </p:txBody>
      </p:sp>
      <p:pic>
        <p:nvPicPr>
          <p:cNvPr id="12293" name="Picture 3">
            <a:extLst>
              <a:ext uri="{FF2B5EF4-FFF2-40B4-BE49-F238E27FC236}"/>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29551">
            <a:off x="4398286" y="1980947"/>
            <a:ext cx="4473782" cy="260328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1000"/>
                                        <p:tgtEl>
                                          <p:spTgt spid="12293"/>
                                        </p:tgtEl>
                                      </p:cBhvr>
                                    </p:animEffect>
                                    <p:anim calcmode="lin" valueType="num">
                                      <p:cBhvr>
                                        <p:cTn id="8" dur="1000" fill="hold"/>
                                        <p:tgtEl>
                                          <p:spTgt spid="12293"/>
                                        </p:tgtEl>
                                        <p:attrNameLst>
                                          <p:attrName>ppt_x</p:attrName>
                                        </p:attrNameLst>
                                      </p:cBhvr>
                                      <p:tavLst>
                                        <p:tav tm="0">
                                          <p:val>
                                            <p:strVal val="#ppt_x"/>
                                          </p:val>
                                        </p:tav>
                                        <p:tav tm="100000">
                                          <p:val>
                                            <p:strVal val="#ppt_x"/>
                                          </p:val>
                                        </p:tav>
                                      </p:tavLst>
                                    </p:anim>
                                    <p:anim calcmode="lin" valueType="num">
                                      <p:cBhvr>
                                        <p:cTn id="9" dur="1000" fill="hold"/>
                                        <p:tgtEl>
                                          <p:spTgt spid="1229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1625" y="204435"/>
            <a:ext cx="5791121" cy="1143000"/>
          </a:xfrm>
        </p:spPr>
        <p:txBody>
          <a:bodyPr/>
          <a:lstStyle/>
          <a:p>
            <a:pPr marL="0" indent="0" algn="l">
              <a:buNone/>
            </a:pPr>
            <a:r>
              <a:rPr lang="en-US" i="1" dirty="0" smtClean="0">
                <a:effectLst>
                  <a:outerShdw blurRad="38100" dist="38100" dir="2700000" algn="tl">
                    <a:srgbClr val="000000">
                      <a:alpha val="43137"/>
                    </a:srgbClr>
                  </a:outerShdw>
                </a:effectLst>
              </a:rPr>
              <a:t>Attractions of </a:t>
            </a:r>
            <a:r>
              <a:rPr lang="en-US" i="1" dirty="0" err="1">
                <a:effectLst>
                  <a:outerShdw blurRad="38100" dist="38100" dir="2700000" algn="tl">
                    <a:srgbClr val="000000">
                      <a:alpha val="43137"/>
                    </a:srgbClr>
                  </a:outerShdw>
                </a:effectLst>
              </a:rPr>
              <a:t>L</a:t>
            </a:r>
            <a:r>
              <a:rPr lang="en-US" i="1" dirty="0" err="1" smtClean="0">
                <a:effectLst>
                  <a:outerShdw blurRad="38100" dist="38100" dir="2700000" algn="tl">
                    <a:srgbClr val="000000">
                      <a:alpha val="43137"/>
                    </a:srgbClr>
                  </a:outerShdw>
                </a:effectLst>
              </a:rPr>
              <a:t>arnaca</a:t>
            </a:r>
            <a:endParaRPr lang="el-GR" i="1" dirty="0">
              <a:effectLst>
                <a:outerShdw blurRad="38100" dist="38100" dir="2700000" algn="tl">
                  <a:srgbClr val="000000">
                    <a:alpha val="43137"/>
                  </a:srgbClr>
                </a:outerShdw>
              </a:effectLst>
            </a:endParaRPr>
          </a:p>
        </p:txBody>
      </p:sp>
      <p:sp>
        <p:nvSpPr>
          <p:cNvPr id="12291" name="AutoShape 2" descr="Image result for cyprus larnaca map"/>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l-GR" altLang="en-US"/>
          </a:p>
        </p:txBody>
      </p:sp>
      <p:grpSp>
        <p:nvGrpSpPr>
          <p:cNvPr id="5" name="Group 4"/>
          <p:cNvGrpSpPr/>
          <p:nvPr/>
        </p:nvGrpSpPr>
        <p:grpSpPr>
          <a:xfrm>
            <a:off x="663961" y="1748637"/>
            <a:ext cx="4333414" cy="3575858"/>
            <a:chOff x="811146" y="1505295"/>
            <a:chExt cx="2957079" cy="3001107"/>
          </a:xfrm>
        </p:grpSpPr>
        <p:pic>
          <p:nvPicPr>
            <p:cNvPr id="13317" name="Picture 2">
              <a:extLst>
                <a:ext uri="{FF2B5EF4-FFF2-40B4-BE49-F238E27FC236}"/>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65279">
              <a:off x="811146" y="1505295"/>
              <a:ext cx="2036166" cy="2723921"/>
            </a:xfrm>
            <a:prstGeom prst="rect">
              <a:avLst/>
            </a:prstGeom>
            <a:ln>
              <a:noFill/>
            </a:ln>
            <a:effectLst>
              <a:softEdge rad="112500"/>
            </a:effectLst>
            <a:extLst/>
          </p:spPr>
        </p:pic>
        <p:sp>
          <p:nvSpPr>
            <p:cNvPr id="4" name="TextBox 3"/>
            <p:cNvSpPr txBox="1"/>
            <p:nvPr/>
          </p:nvSpPr>
          <p:spPr>
            <a:xfrm rot="21176982">
              <a:off x="815897" y="4137070"/>
              <a:ext cx="2952328" cy="369332"/>
            </a:xfrm>
            <a:prstGeom prst="rect">
              <a:avLst/>
            </a:prstGeom>
            <a:noFill/>
          </p:spPr>
          <p:txBody>
            <a:bodyPr wrap="square" rtlCol="0">
              <a:spAutoFit/>
            </a:bodyPr>
            <a:lstStyle/>
            <a:p>
              <a:r>
                <a:rPr lang="en-US" dirty="0" smtClean="0"/>
                <a:t>Saint </a:t>
              </a:r>
              <a:r>
                <a:rPr lang="en-US" dirty="0" err="1" smtClean="0"/>
                <a:t>lazarus</a:t>
              </a:r>
              <a:r>
                <a:rPr lang="en-US" dirty="0" smtClean="0"/>
                <a:t> church</a:t>
              </a:r>
              <a:endParaRPr lang="el-GR" dirty="0"/>
            </a:p>
          </p:txBody>
        </p:sp>
      </p:grpSp>
      <p:grpSp>
        <p:nvGrpSpPr>
          <p:cNvPr id="6" name="Group 5"/>
          <p:cNvGrpSpPr/>
          <p:nvPr/>
        </p:nvGrpSpPr>
        <p:grpSpPr>
          <a:xfrm>
            <a:off x="4836309" y="980728"/>
            <a:ext cx="3877634" cy="2709610"/>
            <a:chOff x="4869217" y="1118776"/>
            <a:chExt cx="3877634" cy="2709610"/>
          </a:xfrm>
        </p:grpSpPr>
        <p:pic>
          <p:nvPicPr>
            <p:cNvPr id="31746" name="Picture 2" descr="Image result for the ruins of ancient ki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17834">
              <a:off x="5136003" y="1118776"/>
              <a:ext cx="3610848" cy="2396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436242">
              <a:off x="4869217" y="3459054"/>
              <a:ext cx="3528392" cy="369332"/>
            </a:xfrm>
            <a:prstGeom prst="rect">
              <a:avLst/>
            </a:prstGeom>
            <a:noFill/>
          </p:spPr>
          <p:txBody>
            <a:bodyPr wrap="square" rtlCol="0">
              <a:spAutoFit/>
            </a:bodyPr>
            <a:lstStyle/>
            <a:p>
              <a:r>
                <a:rPr lang="en-US" dirty="0" smtClean="0"/>
                <a:t>Ruins of ancient </a:t>
              </a:r>
              <a:r>
                <a:rPr lang="en-US" dirty="0" err="1" smtClean="0"/>
                <a:t>kition</a:t>
              </a:r>
              <a:endParaRPr lang="el-GR" dirty="0"/>
            </a:p>
          </p:txBody>
        </p:sp>
      </p:grpSp>
      <p:grpSp>
        <p:nvGrpSpPr>
          <p:cNvPr id="8" name="Group 7"/>
          <p:cNvGrpSpPr/>
          <p:nvPr/>
        </p:nvGrpSpPr>
        <p:grpSpPr>
          <a:xfrm>
            <a:off x="4148749" y="3996880"/>
            <a:ext cx="4663172" cy="2362627"/>
            <a:chOff x="4148749" y="3996880"/>
            <a:chExt cx="4663172" cy="2362627"/>
          </a:xfrm>
        </p:grpSpPr>
        <p:pic>
          <p:nvPicPr>
            <p:cNvPr id="16" name="Picture 2">
              <a:extLst>
                <a:ext uri="{FF2B5EF4-FFF2-40B4-BE49-F238E27FC236}"/>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07603">
              <a:off x="4148749" y="3996880"/>
              <a:ext cx="3284744" cy="2042128"/>
            </a:xfrm>
            <a:prstGeom prst="rect">
              <a:avLst/>
            </a:prstGeom>
            <a:ln>
              <a:noFill/>
            </a:ln>
            <a:effectLst>
              <a:outerShdw blurRad="292100" dist="139700" dir="2700000" algn="tl" rotWithShape="0">
                <a:srgbClr val="333333">
                  <a:alpha val="65000"/>
                </a:srgbClr>
              </a:outerShdw>
            </a:effectLst>
            <a:extLst/>
          </p:spPr>
        </p:pic>
        <p:sp>
          <p:nvSpPr>
            <p:cNvPr id="7" name="TextBox 6"/>
            <p:cNvSpPr txBox="1"/>
            <p:nvPr/>
          </p:nvSpPr>
          <p:spPr>
            <a:xfrm rot="21248751">
              <a:off x="4321998" y="5990175"/>
              <a:ext cx="4489923" cy="369332"/>
            </a:xfrm>
            <a:prstGeom prst="rect">
              <a:avLst/>
            </a:prstGeom>
            <a:noFill/>
          </p:spPr>
          <p:txBody>
            <a:bodyPr wrap="square" rtlCol="0">
              <a:spAutoFit/>
            </a:bodyPr>
            <a:lstStyle/>
            <a:p>
              <a:r>
                <a:rPr lang="en-US" dirty="0" err="1" smtClean="0"/>
                <a:t>Phinikoudes</a:t>
              </a:r>
              <a:r>
                <a:rPr lang="en-US" dirty="0" smtClean="0"/>
                <a:t> sea front</a:t>
              </a:r>
              <a:endParaRPr lang="el-GR"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sz="quarter" idx="13"/>
          </p:nvPr>
        </p:nvSpPr>
        <p:spPr>
          <a:xfrm>
            <a:off x="474663" y="966788"/>
            <a:ext cx="4038600" cy="4525962"/>
          </a:xfrm>
        </p:spPr>
        <p:txBody>
          <a:bodyPr rtlCol="0">
            <a:normAutofit/>
          </a:bodyPr>
          <a:lstStyle/>
          <a:p>
            <a:pPr marL="0" indent="0" eaLnBrk="1" fontAlgn="auto" hangingPunct="1">
              <a:spcAft>
                <a:spcPts val="0"/>
              </a:spcAft>
              <a:buFont typeface="Arial" charset="0"/>
              <a:buNone/>
              <a:defRPr/>
            </a:pPr>
            <a:r>
              <a:rPr lang="en-US" dirty="0">
                <a:latin typeface="Bookman Old Style" panose="02050604050505020204" pitchFamily="18" charset="0"/>
              </a:rPr>
              <a:t>Other monuments include </a:t>
            </a:r>
          </a:p>
          <a:p>
            <a:pPr eaLnBrk="1" fontAlgn="auto" hangingPunct="1">
              <a:spcAft>
                <a:spcPts val="0"/>
              </a:spcAft>
              <a:buFont typeface="Arial" panose="020B0604020202020204" pitchFamily="34" charset="0"/>
              <a:buChar char="•"/>
              <a:defRPr/>
            </a:pPr>
            <a:r>
              <a:rPr lang="en-US" dirty="0">
                <a:latin typeface="Bookman Old Style" panose="02050604050505020204" pitchFamily="18" charset="0"/>
              </a:rPr>
              <a:t>the </a:t>
            </a:r>
            <a:r>
              <a:rPr lang="en-US" dirty="0" err="1">
                <a:latin typeface="Bookman Old Style" panose="02050604050505020204" pitchFamily="18" charset="0"/>
              </a:rPr>
              <a:t>Kamares</a:t>
            </a:r>
            <a:r>
              <a:rPr lang="en-US" dirty="0">
                <a:latin typeface="Bookman Old Style" panose="02050604050505020204" pitchFamily="18" charset="0"/>
              </a:rPr>
              <a:t> aqueduct </a:t>
            </a:r>
            <a:r>
              <a:rPr lang="en-US" dirty="0" smtClean="0">
                <a:latin typeface="Bookman Old Style" panose="02050604050505020204" pitchFamily="18" charset="0"/>
              </a:rPr>
              <a:t>(built </a:t>
            </a:r>
            <a:r>
              <a:rPr lang="en-US" dirty="0">
                <a:latin typeface="Bookman Old Style" panose="02050604050505020204" pitchFamily="18" charset="0"/>
              </a:rPr>
              <a:t>by the Romans and extended by the Ottomans), </a:t>
            </a:r>
          </a:p>
          <a:p>
            <a:pPr eaLnBrk="1" fontAlgn="auto" hangingPunct="1">
              <a:spcAft>
                <a:spcPts val="0"/>
              </a:spcAft>
              <a:buFont typeface="Arial" panose="020B0604020202020204" pitchFamily="34" charset="0"/>
              <a:buChar char="•"/>
              <a:defRPr/>
            </a:pPr>
            <a:r>
              <a:rPr lang="en-US" dirty="0">
                <a:latin typeface="Bookman Old Style" panose="02050604050505020204" pitchFamily="18" charset="0"/>
              </a:rPr>
              <a:t>the </a:t>
            </a:r>
            <a:r>
              <a:rPr lang="en-US" dirty="0" err="1">
                <a:latin typeface="Bookman Old Style" panose="02050604050505020204" pitchFamily="18" charset="0"/>
              </a:rPr>
              <a:t>Hala</a:t>
            </a:r>
            <a:r>
              <a:rPr lang="en-US" dirty="0">
                <a:latin typeface="Bookman Old Style" panose="02050604050505020204" pitchFamily="18" charset="0"/>
              </a:rPr>
              <a:t> Sultan </a:t>
            </a:r>
            <a:r>
              <a:rPr lang="en-US" dirty="0" err="1">
                <a:latin typeface="Bookman Old Style" panose="02050604050505020204" pitchFamily="18" charset="0"/>
              </a:rPr>
              <a:t>Tekke</a:t>
            </a:r>
            <a:r>
              <a:rPr lang="en-US" dirty="0">
                <a:latin typeface="Bookman Old Style" panose="02050604050505020204" pitchFamily="18" charset="0"/>
              </a:rPr>
              <a:t> (a Muslim pilgrimage) </a:t>
            </a:r>
          </a:p>
          <a:p>
            <a:pPr eaLnBrk="1" fontAlgn="auto" hangingPunct="1">
              <a:spcAft>
                <a:spcPts val="0"/>
              </a:spcAft>
              <a:buFont typeface="Arial" panose="020B0604020202020204" pitchFamily="34" charset="0"/>
              <a:buChar char="•"/>
              <a:defRPr/>
            </a:pPr>
            <a:r>
              <a:rPr lang="en-US" dirty="0">
                <a:latin typeface="Bookman Old Style" panose="02050604050505020204" pitchFamily="18" charset="0"/>
              </a:rPr>
              <a:t>the medieval </a:t>
            </a:r>
            <a:r>
              <a:rPr lang="en-US" dirty="0" smtClean="0">
                <a:latin typeface="Bookman Old Style" panose="02050604050505020204" pitchFamily="18" charset="0"/>
              </a:rPr>
              <a:t>seafront </a:t>
            </a:r>
            <a:r>
              <a:rPr lang="en-US" dirty="0">
                <a:latin typeface="Bookman Old Style" panose="02050604050505020204" pitchFamily="18" charset="0"/>
              </a:rPr>
              <a:t>castle.</a:t>
            </a:r>
            <a:endParaRPr lang="el-GR" dirty="0">
              <a:latin typeface="Bookman Old Style" panose="02050604050505020204" pitchFamily="18" charset="0"/>
            </a:endParaRPr>
          </a:p>
          <a:p>
            <a:pPr eaLnBrk="1" fontAlgn="auto" hangingPunct="1">
              <a:spcAft>
                <a:spcPts val="0"/>
              </a:spcAft>
              <a:buFont typeface="Arial" panose="020B0604020202020204" pitchFamily="34" charset="0"/>
              <a:buChar char="•"/>
              <a:defRPr/>
            </a:pPr>
            <a:endParaRPr lang="el-GR" b="1" dirty="0"/>
          </a:p>
        </p:txBody>
      </p:sp>
      <p:sp>
        <p:nvSpPr>
          <p:cNvPr id="13315" name="AutoShape 2" descr="Image result for cyprus larnaca map"/>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l-GR" altLang="en-US"/>
          </a:p>
        </p:txBody>
      </p:sp>
      <p:sp>
        <p:nvSpPr>
          <p:cNvPr id="2" name="AutoShape 2" descr="Image result for tekke halal sulta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AutoShape 4" descr="Image result for tekke halal sulta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6" name="AutoShape 6" descr="Image result for tekke halal sulta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8" name="AutoShape 8" descr="Image result for tekke halal sulta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9" name="AutoShape 10" descr="Image result for tekke halal sultan"/>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0" name="AutoShape 12" descr="Image result for tekke halal sultan"/>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1" name="AutoShape 14" descr="Image result for tekke halal sultan"/>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5" name="Picture 4">
            <a:extLst>
              <a:ext uri="{FF2B5EF4-FFF2-40B4-BE49-F238E27FC236}"/>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89373">
            <a:off x="4747009" y="894250"/>
            <a:ext cx="3993444" cy="26622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2783"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17636">
            <a:off x="4460244" y="3504491"/>
            <a:ext cx="3925508" cy="15702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28356">
            <a:off x="4138490" y="3090432"/>
            <a:ext cx="4305186" cy="23026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Content Placeholder 2"/>
          <p:cNvSpPr>
            <a:spLocks noGrp="1"/>
          </p:cNvSpPr>
          <p:nvPr>
            <p:ph sz="quarter" idx="13"/>
          </p:nvPr>
        </p:nvSpPr>
        <p:spPr>
          <a:xfrm>
            <a:off x="454025" y="1268413"/>
            <a:ext cx="4038600" cy="4525962"/>
          </a:xfrm>
        </p:spPr>
        <p:txBody>
          <a:bodyPr>
            <a:normAutofit/>
          </a:bodyPr>
          <a:lstStyle/>
          <a:p>
            <a:pPr eaLnBrk="1" hangingPunct="1"/>
            <a:r>
              <a:rPr lang="en-US" altLang="el-GR" sz="2800" dirty="0" err="1" smtClean="0">
                <a:latin typeface="Bookman Old Style" pitchFamily="18" charset="0"/>
              </a:rPr>
              <a:t>Larnaca</a:t>
            </a:r>
            <a:r>
              <a:rPr lang="en-US" altLang="el-GR" sz="2800" dirty="0" smtClean="0">
                <a:latin typeface="Bookman Old Style" pitchFamily="18" charset="0"/>
              </a:rPr>
              <a:t> is home to the country's primary international airport.</a:t>
            </a:r>
            <a:endParaRPr lang="el-GR" altLang="el-GR" sz="2800" dirty="0" smtClean="0">
              <a:latin typeface="Bookman Old Style" pitchFamily="18" charset="0"/>
            </a:endParaRPr>
          </a:p>
          <a:p>
            <a:pPr marL="0" indent="0" eaLnBrk="1" hangingPunct="1">
              <a:buNone/>
            </a:pPr>
            <a:endParaRPr lang="el-GR" altLang="el-GR" sz="2800" b="1" dirty="0" smtClean="0"/>
          </a:p>
        </p:txBody>
      </p:sp>
      <p:sp>
        <p:nvSpPr>
          <p:cNvPr id="15364" name="AutoShape 2" descr="Image result for cyprus larnaca map"/>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l-GR" altLang="en-US"/>
          </a:p>
        </p:txBody>
      </p:sp>
      <p:sp>
        <p:nvSpPr>
          <p:cNvPr id="15365" name="AutoShape 2" descr="Image result for cyprus larnaca airport"/>
          <p:cNvSpPr>
            <a:spLocks noChangeAspect="1" noChangeArrowheads="1"/>
          </p:cNvSpPr>
          <p:nvPr/>
        </p:nvSpPr>
        <p:spPr bwMode="auto">
          <a:xfrm>
            <a:off x="30162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l-GR" altLang="en-US"/>
          </a:p>
        </p:txBody>
      </p:sp>
      <p:pic>
        <p:nvPicPr>
          <p:cNvPr id="16390" name="Picture 3">
            <a:extLst>
              <a:ext uri="{FF2B5EF4-FFF2-40B4-BE49-F238E27FC236}"/>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39438">
            <a:off x="4663189" y="958044"/>
            <a:ext cx="3811390" cy="22454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390"/>
                                        </p:tgtEl>
                                        <p:attrNameLst>
                                          <p:attrName>style.visibility</p:attrName>
                                        </p:attrNameLst>
                                      </p:cBhvr>
                                      <p:to>
                                        <p:strVal val="visible"/>
                                      </p:to>
                                    </p:set>
                                    <p:anim calcmode="lin" valueType="num">
                                      <p:cBhvr additive="base">
                                        <p:cTn id="7" dur="500" fill="hold"/>
                                        <p:tgtEl>
                                          <p:spTgt spid="16390"/>
                                        </p:tgtEl>
                                        <p:attrNameLst>
                                          <p:attrName>ppt_x</p:attrName>
                                        </p:attrNameLst>
                                      </p:cBhvr>
                                      <p:tavLst>
                                        <p:tav tm="0">
                                          <p:val>
                                            <p:strVal val="#ppt_x"/>
                                          </p:val>
                                        </p:tav>
                                        <p:tav tm="100000">
                                          <p:val>
                                            <p:strVal val="#ppt_x"/>
                                          </p:val>
                                        </p:tav>
                                      </p:tavLst>
                                    </p:anim>
                                    <p:anim calcmode="lin" valueType="num">
                                      <p:cBhvr additive="base">
                                        <p:cTn id="8" dur="500" fill="hold"/>
                                        <p:tgtEl>
                                          <p:spTgt spid="1639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94523" y="332656"/>
            <a:ext cx="9252520" cy="1143000"/>
          </a:xfrm>
        </p:spPr>
        <p:txBody>
          <a:bodyPr/>
          <a:lstStyle/>
          <a:p>
            <a:pPr marL="0" indent="0" eaLnBrk="1" hangingPunct="1">
              <a:buNone/>
            </a:pPr>
            <a:r>
              <a:rPr lang="en-US" altLang="en-US" dirty="0" smtClean="0">
                <a:latin typeface="Bookman Old Style" pitchFamily="18" charset="0"/>
              </a:rPr>
              <a:t>The </a:t>
            </a:r>
            <a:r>
              <a:rPr lang="en-US" altLang="en-US" dirty="0" err="1" smtClean="0">
                <a:latin typeface="Bookman Old Style" pitchFamily="18" charset="0"/>
              </a:rPr>
              <a:t>Vergina</a:t>
            </a:r>
            <a:r>
              <a:rPr lang="en-US" altLang="en-US" dirty="0" smtClean="0">
                <a:latin typeface="Bookman Old Style" pitchFamily="18" charset="0"/>
              </a:rPr>
              <a:t> Gymnasium </a:t>
            </a:r>
            <a:endParaRPr lang="el-GR" altLang="en-US" dirty="0" smtClean="0">
              <a:latin typeface="Bookman Old Style" pitchFamily="18" charset="0"/>
            </a:endParaRPr>
          </a:p>
        </p:txBody>
      </p:sp>
      <p:sp>
        <p:nvSpPr>
          <p:cNvPr id="3" name="Content Placeholder 2">
            <a:extLst>
              <a:ext uri="{FF2B5EF4-FFF2-40B4-BE49-F238E27FC236}"/>
            </a:extLst>
          </p:cNvPr>
          <p:cNvSpPr>
            <a:spLocks noGrp="1"/>
          </p:cNvSpPr>
          <p:nvPr>
            <p:ph sz="quarter" idx="13"/>
          </p:nvPr>
        </p:nvSpPr>
        <p:spPr>
          <a:xfrm>
            <a:off x="301625" y="1485900"/>
            <a:ext cx="4038600" cy="4525963"/>
          </a:xfrm>
        </p:spPr>
        <p:txBody>
          <a:bodyPr rtlCol="0">
            <a:normAutofit/>
          </a:bodyPr>
          <a:lstStyle/>
          <a:p>
            <a:pPr marL="0" indent="0" eaLnBrk="1" fontAlgn="auto" hangingPunct="1">
              <a:spcAft>
                <a:spcPts val="0"/>
              </a:spcAft>
              <a:buFont typeface="Wingdings" pitchFamily="2" charset="2"/>
              <a:buNone/>
              <a:defRPr/>
            </a:pPr>
            <a:endParaRPr lang="el-GR" sz="2400" dirty="0">
              <a:latin typeface="Bookman Old Style" panose="02050604050505020204" pitchFamily="18" charset="0"/>
            </a:endParaRPr>
          </a:p>
          <a:p>
            <a:pPr eaLnBrk="1" fontAlgn="auto" hangingPunct="1">
              <a:spcAft>
                <a:spcPts val="0"/>
              </a:spcAft>
              <a:buFont typeface="Arial" panose="020B0604020202020204" pitchFamily="34" charset="0"/>
              <a:buChar char="•"/>
              <a:defRPr/>
            </a:pPr>
            <a:r>
              <a:rPr lang="en-US" sz="2400" dirty="0" err="1">
                <a:latin typeface="Bookman Old Style" panose="02050604050505020204" pitchFamily="18" charset="0"/>
              </a:rPr>
              <a:t>Vergina</a:t>
            </a:r>
            <a:r>
              <a:rPr lang="en-US" sz="2400" dirty="0">
                <a:latin typeface="Bookman Old Style" panose="02050604050505020204" pitchFamily="18" charset="0"/>
              </a:rPr>
              <a:t> Gymnasium was founded in September 1995. </a:t>
            </a:r>
          </a:p>
          <a:p>
            <a:pPr eaLnBrk="1" fontAlgn="auto" hangingPunct="1">
              <a:spcAft>
                <a:spcPts val="0"/>
              </a:spcAft>
              <a:buFont typeface="Arial" panose="020B0604020202020204" pitchFamily="34" charset="0"/>
              <a:buChar char="•"/>
              <a:defRPr/>
            </a:pPr>
            <a:r>
              <a:rPr lang="en-US" sz="2400" dirty="0">
                <a:latin typeface="Bookman Old Style" panose="02050604050505020204" pitchFamily="18" charset="0"/>
              </a:rPr>
              <a:t>It has its name from </a:t>
            </a:r>
            <a:r>
              <a:rPr lang="en-US" sz="2400" dirty="0" err="1">
                <a:latin typeface="Bookman Old Style" panose="02050604050505020204" pitchFamily="18" charset="0"/>
              </a:rPr>
              <a:t>Vergina</a:t>
            </a:r>
            <a:r>
              <a:rPr lang="en-US" sz="2400" dirty="0">
                <a:latin typeface="Bookman Old Style" panose="02050604050505020204" pitchFamily="18" charset="0"/>
              </a:rPr>
              <a:t> town in Central Macedonia in </a:t>
            </a:r>
            <a:r>
              <a:rPr lang="en-US" sz="2400" dirty="0" smtClean="0">
                <a:latin typeface="Bookman Old Style" panose="02050604050505020204" pitchFamily="18" charset="0"/>
              </a:rPr>
              <a:t>Greece</a:t>
            </a:r>
            <a:endParaRPr lang="el-GR" b="1" dirty="0"/>
          </a:p>
        </p:txBody>
      </p:sp>
      <p:sp>
        <p:nvSpPr>
          <p:cNvPr id="16388" name="AutoShape 2" descr="Image result for cyprus larnaca map"/>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l-GR" altLang="en-US"/>
          </a:p>
        </p:txBody>
      </p:sp>
      <p:pic>
        <p:nvPicPr>
          <p:cNvPr id="17413" name="Picture 2">
            <a:extLst>
              <a:ext uri="{FF2B5EF4-FFF2-40B4-BE49-F238E27FC236}"/>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387"/>
          <a:stretch/>
        </p:blipFill>
        <p:spPr bwMode="auto">
          <a:xfrm rot="21106195">
            <a:off x="4846245" y="2229852"/>
            <a:ext cx="3788487" cy="30981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1000"/>
                                        <p:tgtEl>
                                          <p:spTgt spid="17410"/>
                                        </p:tgtEl>
                                      </p:cBhvr>
                                    </p:animEffect>
                                    <p:anim calcmode="lin" valueType="num">
                                      <p:cBhvr>
                                        <p:cTn id="8" dur="1000" fill="hold"/>
                                        <p:tgtEl>
                                          <p:spTgt spid="17410"/>
                                        </p:tgtEl>
                                        <p:attrNameLst>
                                          <p:attrName>ppt_x</p:attrName>
                                        </p:attrNameLst>
                                      </p:cBhvr>
                                      <p:tavLst>
                                        <p:tav tm="0">
                                          <p:val>
                                            <p:strVal val="#ppt_x"/>
                                          </p:val>
                                        </p:tav>
                                        <p:tav tm="100000">
                                          <p:val>
                                            <p:strVal val="#ppt_x"/>
                                          </p:val>
                                        </p:tav>
                                      </p:tavLst>
                                    </p:anim>
                                    <p:anim calcmode="lin" valueType="num">
                                      <p:cBhvr>
                                        <p:cTn id="9" dur="1000" fill="hold"/>
                                        <p:tgtEl>
                                          <p:spTgt spid="1741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17413"/>
                                        </p:tgtEl>
                                        <p:attrNameLst>
                                          <p:attrName>style.visibility</p:attrName>
                                        </p:attrNameLst>
                                      </p:cBhvr>
                                      <p:to>
                                        <p:strVal val="visible"/>
                                      </p:to>
                                    </p:set>
                                    <p:animEffect transition="in" filter="fade">
                                      <p:cBhvr>
                                        <p:cTn id="14" dur="500"/>
                                        <p:tgtEl>
                                          <p:spTgt spid="1741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sz="quarter" idx="13"/>
          </p:nvPr>
        </p:nvSpPr>
        <p:spPr>
          <a:xfrm>
            <a:off x="457200" y="1163638"/>
            <a:ext cx="4038600" cy="4527550"/>
          </a:xfrm>
        </p:spPr>
        <p:txBody>
          <a:bodyPr rtlCol="0">
            <a:normAutofit/>
          </a:bodyPr>
          <a:lstStyle/>
          <a:p>
            <a:pPr marL="0" indent="0" eaLnBrk="1" fontAlgn="auto" hangingPunct="1">
              <a:spcAft>
                <a:spcPts val="0"/>
              </a:spcAft>
              <a:buFont typeface="Wingdings" pitchFamily="2" charset="2"/>
              <a:buNone/>
              <a:defRPr/>
            </a:pPr>
            <a:endParaRPr lang="el-GR" dirty="0">
              <a:latin typeface="Bookman Old Style" panose="02050604050505020204" pitchFamily="18" charset="0"/>
            </a:endParaRPr>
          </a:p>
          <a:p>
            <a:pPr eaLnBrk="1" fontAlgn="auto" hangingPunct="1">
              <a:spcAft>
                <a:spcPts val="0"/>
              </a:spcAft>
              <a:buFont typeface="Arial" panose="020B0604020202020204" pitchFamily="34" charset="0"/>
              <a:buChar char="•"/>
              <a:defRPr/>
            </a:pPr>
            <a:r>
              <a:rPr lang="en-US" dirty="0">
                <a:latin typeface="Bookman Old Style" panose="02050604050505020204" pitchFamily="18" charset="0"/>
              </a:rPr>
              <a:t>The logo of the school is the </a:t>
            </a:r>
            <a:r>
              <a:rPr lang="en-US" dirty="0" err="1">
                <a:latin typeface="Bookman Old Style" panose="02050604050505020204" pitchFamily="18" charset="0"/>
              </a:rPr>
              <a:t>vergina</a:t>
            </a:r>
            <a:r>
              <a:rPr lang="en-US" dirty="0">
                <a:latin typeface="Bookman Old Style" panose="02050604050505020204" pitchFamily="18" charset="0"/>
              </a:rPr>
              <a:t> star, a sun with 16 </a:t>
            </a:r>
            <a:r>
              <a:rPr lang="en-US" dirty="0" smtClean="0">
                <a:latin typeface="Bookman Old Style" panose="02050604050505020204" pitchFamily="18" charset="0"/>
              </a:rPr>
              <a:t>radii, </a:t>
            </a:r>
            <a:r>
              <a:rPr lang="en-US" dirty="0">
                <a:latin typeface="Bookman Old Style" panose="02050604050505020204" pitchFamily="18" charset="0"/>
              </a:rPr>
              <a:t>that was the symbol of the Macedonian dynasty. </a:t>
            </a:r>
          </a:p>
          <a:p>
            <a:pPr marL="0" indent="0" eaLnBrk="1" fontAlgn="auto" hangingPunct="1">
              <a:spcAft>
                <a:spcPts val="0"/>
              </a:spcAft>
              <a:buFont typeface="Arial" panose="020B0604020202020204" pitchFamily="34" charset="0"/>
              <a:buNone/>
              <a:defRPr/>
            </a:pPr>
            <a:endParaRPr lang="el-GR" sz="2400" b="1" dirty="0"/>
          </a:p>
          <a:p>
            <a:pPr eaLnBrk="1" fontAlgn="auto" hangingPunct="1">
              <a:spcAft>
                <a:spcPts val="0"/>
              </a:spcAft>
              <a:buFont typeface="Arial" panose="020B0604020202020204" pitchFamily="34" charset="0"/>
              <a:buChar char="•"/>
              <a:defRPr/>
            </a:pPr>
            <a:endParaRPr lang="el-GR" b="1" dirty="0"/>
          </a:p>
        </p:txBody>
      </p:sp>
      <p:sp>
        <p:nvSpPr>
          <p:cNvPr id="17411" name="AutoShape 2" descr="Image result for cyprus larnaca map"/>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l-GR" altLang="en-US"/>
          </a:p>
        </p:txBody>
      </p:sp>
      <p:pic>
        <p:nvPicPr>
          <p:cNvPr id="18437" name="Picture 2">
            <a:extLst>
              <a:ext uri="{FF2B5EF4-FFF2-40B4-BE49-F238E27FC236}"/>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7222">
            <a:off x="5031048" y="1951429"/>
            <a:ext cx="3168724" cy="30878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28600" y="391952"/>
            <a:ext cx="8888775" cy="1143000"/>
          </a:xfrm>
        </p:spPr>
        <p:txBody>
          <a:bodyPr/>
          <a:lstStyle/>
          <a:p>
            <a:pPr marL="0" indent="0" eaLnBrk="1" hangingPunct="1">
              <a:buNone/>
            </a:pPr>
            <a:r>
              <a:rPr lang="en-US" altLang="en-US" dirty="0" smtClean="0"/>
              <a:t>The </a:t>
            </a:r>
            <a:r>
              <a:rPr lang="en-US" altLang="en-US" dirty="0" err="1" smtClean="0"/>
              <a:t>Vergina</a:t>
            </a:r>
            <a:r>
              <a:rPr lang="en-US" altLang="en-US" dirty="0" smtClean="0"/>
              <a:t> Gymnasium </a:t>
            </a:r>
            <a:endParaRPr lang="el-GR" altLang="en-US" dirty="0" smtClean="0"/>
          </a:p>
        </p:txBody>
      </p:sp>
      <p:sp>
        <p:nvSpPr>
          <p:cNvPr id="3" name="Content Placeholder 2">
            <a:extLst>
              <a:ext uri="{FF2B5EF4-FFF2-40B4-BE49-F238E27FC236}"/>
            </a:extLst>
          </p:cNvPr>
          <p:cNvSpPr>
            <a:spLocks noGrp="1"/>
          </p:cNvSpPr>
          <p:nvPr>
            <p:ph sz="quarter" idx="13"/>
          </p:nvPr>
        </p:nvSpPr>
        <p:spPr>
          <a:xfrm>
            <a:off x="277813" y="1236663"/>
            <a:ext cx="4038600" cy="4525962"/>
          </a:xfrm>
        </p:spPr>
        <p:txBody>
          <a:bodyPr rtlCol="0">
            <a:normAutofit/>
          </a:bodyPr>
          <a:lstStyle/>
          <a:p>
            <a:pPr marL="0" indent="0" eaLnBrk="1" fontAlgn="auto" hangingPunct="1">
              <a:spcAft>
                <a:spcPts val="0"/>
              </a:spcAft>
              <a:buFont typeface="Wingdings" pitchFamily="2" charset="2"/>
              <a:buNone/>
              <a:defRPr/>
            </a:pPr>
            <a:endParaRPr lang="el-GR" sz="2400" dirty="0">
              <a:latin typeface="Bookman Old Style" panose="02050604050505020204" pitchFamily="18" charset="0"/>
            </a:endParaRPr>
          </a:p>
          <a:p>
            <a:pPr eaLnBrk="1" fontAlgn="auto" hangingPunct="1">
              <a:spcAft>
                <a:spcPts val="0"/>
              </a:spcAft>
              <a:buFont typeface="Arial" panose="020B0604020202020204" pitchFamily="34" charset="0"/>
              <a:buChar char="•"/>
              <a:defRPr/>
            </a:pPr>
            <a:r>
              <a:rPr lang="en-US" sz="2400" dirty="0">
                <a:latin typeface="Bookman Old Style" panose="02050604050505020204" pitchFamily="18" charset="0"/>
              </a:rPr>
              <a:t>The school has students from the </a:t>
            </a:r>
            <a:r>
              <a:rPr lang="en-US" sz="2400" dirty="0" err="1">
                <a:latin typeface="Bookman Old Style" panose="02050604050505020204" pitchFamily="18" charset="0"/>
              </a:rPr>
              <a:t>kamares</a:t>
            </a:r>
            <a:r>
              <a:rPr lang="en-US" sz="2400" dirty="0">
                <a:latin typeface="Bookman Old Style" panose="02050604050505020204" pitchFamily="18" charset="0"/>
              </a:rPr>
              <a:t> and </a:t>
            </a:r>
            <a:r>
              <a:rPr lang="en-US" sz="2400" dirty="0" err="1">
                <a:latin typeface="Bookman Old Style" panose="02050604050505020204" pitchFamily="18" charset="0"/>
              </a:rPr>
              <a:t>Vergina</a:t>
            </a:r>
            <a:r>
              <a:rPr lang="en-US" sz="2400" dirty="0">
                <a:latin typeface="Bookman Old Style" panose="02050604050505020204" pitchFamily="18" charset="0"/>
              </a:rPr>
              <a:t> regions of </a:t>
            </a:r>
            <a:r>
              <a:rPr lang="en-US" sz="2400" dirty="0" err="1" smtClean="0">
                <a:latin typeface="Bookman Old Style" panose="02050604050505020204" pitchFamily="18" charset="0"/>
              </a:rPr>
              <a:t>Larnaca</a:t>
            </a:r>
            <a:r>
              <a:rPr lang="en-US" sz="2400" dirty="0" smtClean="0">
                <a:latin typeface="Bookman Old Style" panose="02050604050505020204" pitchFamily="18" charset="0"/>
              </a:rPr>
              <a:t> </a:t>
            </a:r>
            <a:r>
              <a:rPr lang="en-US" sz="2400" dirty="0">
                <a:latin typeface="Bookman Old Style" panose="02050604050505020204" pitchFamily="18" charset="0"/>
              </a:rPr>
              <a:t>as well as small villages that are close by. </a:t>
            </a:r>
            <a:endParaRPr lang="en-US" sz="2400" dirty="0" smtClean="0">
              <a:latin typeface="Bookman Old Style" panose="02050604050505020204" pitchFamily="18" charset="0"/>
            </a:endParaRPr>
          </a:p>
          <a:p>
            <a:pPr eaLnBrk="1" fontAlgn="auto" hangingPunct="1">
              <a:spcAft>
                <a:spcPts val="0"/>
              </a:spcAft>
              <a:buFont typeface="Arial" panose="020B0604020202020204" pitchFamily="34" charset="0"/>
              <a:buChar char="•"/>
              <a:defRPr/>
            </a:pPr>
            <a:r>
              <a:rPr lang="en-US" sz="2400" dirty="0" smtClean="0">
                <a:latin typeface="Bookman Old Style" panose="02050604050505020204" pitchFamily="18" charset="0"/>
              </a:rPr>
              <a:t>It </a:t>
            </a:r>
            <a:r>
              <a:rPr lang="en-US" sz="2400" dirty="0">
                <a:latin typeface="Bookman Old Style" panose="02050604050505020204" pitchFamily="18" charset="0"/>
              </a:rPr>
              <a:t>also has students from other countries living in Cyprus</a:t>
            </a:r>
            <a:r>
              <a:rPr lang="en-US" sz="2400" b="1" dirty="0"/>
              <a:t>.</a:t>
            </a:r>
            <a:endParaRPr lang="el-GR" sz="2400" b="1" dirty="0"/>
          </a:p>
          <a:p>
            <a:pPr eaLnBrk="1" fontAlgn="auto" hangingPunct="1">
              <a:spcAft>
                <a:spcPts val="0"/>
              </a:spcAft>
              <a:buFont typeface="Arial" panose="020B0604020202020204" pitchFamily="34" charset="0"/>
              <a:buChar char="•"/>
              <a:defRPr/>
            </a:pPr>
            <a:endParaRPr lang="el-GR" b="1" dirty="0"/>
          </a:p>
        </p:txBody>
      </p:sp>
      <p:sp>
        <p:nvSpPr>
          <p:cNvPr id="18436" name="AutoShape 2" descr="Image result for cyprus larnaca map"/>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l-GR" altLang="en-US"/>
          </a:p>
        </p:txBody>
      </p:sp>
      <p:pic>
        <p:nvPicPr>
          <p:cNvPr id="2" name="Picture 1">
            <a:extLst>
              <a:ext uri="{FF2B5EF4-FFF2-40B4-BE49-F238E27FC236}"/>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43115">
            <a:off x="4560514" y="1872724"/>
            <a:ext cx="4150956" cy="28733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259632" y="332656"/>
            <a:ext cx="6512511" cy="1143000"/>
          </a:xfrm>
        </p:spPr>
        <p:txBody>
          <a:bodyPr/>
          <a:lstStyle/>
          <a:p>
            <a:pPr marL="0" indent="0" eaLnBrk="1" hangingPunct="1">
              <a:buNone/>
            </a:pPr>
            <a:r>
              <a:rPr lang="en-US" altLang="en-US" dirty="0" smtClean="0"/>
              <a:t>The School Canteen</a:t>
            </a:r>
            <a:endParaRPr lang="el-GR" altLang="en-US" dirty="0" smtClean="0"/>
          </a:p>
        </p:txBody>
      </p:sp>
      <p:sp>
        <p:nvSpPr>
          <p:cNvPr id="3" name="Content Placeholder 2">
            <a:extLst>
              <a:ext uri="{FF2B5EF4-FFF2-40B4-BE49-F238E27FC236}"/>
            </a:extLst>
          </p:cNvPr>
          <p:cNvSpPr>
            <a:spLocks noGrp="1"/>
          </p:cNvSpPr>
          <p:nvPr>
            <p:ph sz="quarter" idx="13"/>
          </p:nvPr>
        </p:nvSpPr>
        <p:spPr>
          <a:xfrm>
            <a:off x="277813" y="1236663"/>
            <a:ext cx="4038600" cy="4525962"/>
          </a:xfrm>
        </p:spPr>
        <p:txBody>
          <a:bodyPr rtlCol="0">
            <a:normAutofit/>
          </a:bodyPr>
          <a:lstStyle/>
          <a:p>
            <a:pPr marL="0" indent="0" eaLnBrk="1" fontAlgn="auto" hangingPunct="1">
              <a:spcAft>
                <a:spcPts val="0"/>
              </a:spcAft>
              <a:buFont typeface="Wingdings" pitchFamily="2" charset="2"/>
              <a:buNone/>
              <a:defRPr/>
            </a:pPr>
            <a:endParaRPr lang="el-GR" sz="2400" dirty="0">
              <a:latin typeface="Bookman Old Style" panose="02050604050505020204" pitchFamily="18" charset="0"/>
            </a:endParaRPr>
          </a:p>
          <a:p>
            <a:pPr>
              <a:defRPr/>
            </a:pPr>
            <a:r>
              <a:rPr lang="en-US" sz="2400" dirty="0">
                <a:latin typeface="Bookman Old Style" panose="02050604050505020204" pitchFamily="18" charset="0"/>
              </a:rPr>
              <a:t>One of the objectives of the school canteen in Cyprus is to promote a healthy eating culture among students, since it is believed that a healthy diet is a crucial factor in teenagers lives.</a:t>
            </a:r>
            <a:endParaRPr lang="el-GR" sz="2400" dirty="0">
              <a:latin typeface="Bookman Old Style" panose="02050604050505020204" pitchFamily="18" charset="0"/>
            </a:endParaRPr>
          </a:p>
        </p:txBody>
      </p:sp>
      <p:sp>
        <p:nvSpPr>
          <p:cNvPr id="22532" name="AutoShape 2" descr="Image result for cyprus larnaca map"/>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l-GR" altLang="en-US"/>
          </a:p>
        </p:txBody>
      </p:sp>
      <p:pic>
        <p:nvPicPr>
          <p:cNvPr id="430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213611"/>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43013"/>
                                        </p:tgtEl>
                                        <p:attrNameLst>
                                          <p:attrName>style.visibility</p:attrName>
                                        </p:attrNameLst>
                                      </p:cBhvr>
                                      <p:to>
                                        <p:strVal val="visible"/>
                                      </p:to>
                                    </p:set>
                                    <p:anim calcmode="lin" valueType="num">
                                      <p:cBhvr additive="base">
                                        <p:cTn id="11" dur="500" fill="hold"/>
                                        <p:tgtEl>
                                          <p:spTgt spid="43013"/>
                                        </p:tgtEl>
                                        <p:attrNameLst>
                                          <p:attrName>ppt_x</p:attrName>
                                        </p:attrNameLst>
                                      </p:cBhvr>
                                      <p:tavLst>
                                        <p:tav tm="0">
                                          <p:val>
                                            <p:strVal val="#ppt_x"/>
                                          </p:val>
                                        </p:tav>
                                        <p:tav tm="100000">
                                          <p:val>
                                            <p:strVal val="#ppt_x"/>
                                          </p:val>
                                        </p:tav>
                                      </p:tavLst>
                                    </p:anim>
                                    <p:anim calcmode="lin" valueType="num">
                                      <p:cBhvr additive="base">
                                        <p:cTn id="12" dur="500" fill="hold"/>
                                        <p:tgtEl>
                                          <p:spTgt spid="4301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sz="quarter" idx="13"/>
          </p:nvPr>
        </p:nvSpPr>
        <p:spPr>
          <a:xfrm>
            <a:off x="277813" y="1236663"/>
            <a:ext cx="4038600" cy="4525962"/>
          </a:xfrm>
        </p:spPr>
        <p:txBody>
          <a:bodyPr rtlCol="0">
            <a:normAutofit/>
          </a:bodyPr>
          <a:lstStyle/>
          <a:p>
            <a:pPr marL="0" indent="0" eaLnBrk="1" fontAlgn="auto" hangingPunct="1">
              <a:spcAft>
                <a:spcPts val="0"/>
              </a:spcAft>
              <a:buFont typeface="Wingdings" pitchFamily="2" charset="2"/>
              <a:buNone/>
              <a:defRPr/>
            </a:pPr>
            <a:endParaRPr lang="el-GR" sz="2400" dirty="0">
              <a:latin typeface="Bookman Old Style" panose="02050604050505020204" pitchFamily="18" charset="0"/>
            </a:endParaRPr>
          </a:p>
          <a:p>
            <a:pPr>
              <a:defRPr/>
            </a:pPr>
            <a:r>
              <a:rPr lang="en-US" dirty="0"/>
              <a:t>The school canteen </a:t>
            </a:r>
            <a:r>
              <a:rPr lang="en-US" dirty="0" smtClean="0"/>
              <a:t>has many available healthy snacks to choose from  such as nuts</a:t>
            </a:r>
            <a:r>
              <a:rPr lang="en-US" dirty="0"/>
              <a:t>, cereal bars, rice crackers and pop corn.</a:t>
            </a:r>
            <a:endParaRPr lang="el-GR" dirty="0"/>
          </a:p>
          <a:p>
            <a:pPr marL="0" indent="0">
              <a:buNone/>
              <a:defRPr/>
            </a:pPr>
            <a:endParaRPr lang="el-GR" dirty="0"/>
          </a:p>
        </p:txBody>
      </p:sp>
      <p:sp>
        <p:nvSpPr>
          <p:cNvPr id="23556" name="AutoShape 2" descr="Image result for cyprus larnaca map"/>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l-GR" altLang="en-US"/>
          </a:p>
        </p:txBody>
      </p:sp>
      <p:pic>
        <p:nvPicPr>
          <p:cNvPr id="4506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538" y="2077207"/>
            <a:ext cx="4092575" cy="30686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5061"/>
                                        </p:tgtEl>
                                        <p:attrNameLst>
                                          <p:attrName>style.visibility</p:attrName>
                                        </p:attrNameLst>
                                      </p:cBhvr>
                                      <p:to>
                                        <p:strVal val="visible"/>
                                      </p:to>
                                    </p:set>
                                    <p:anim calcmode="lin" valueType="num">
                                      <p:cBhvr additive="base">
                                        <p:cTn id="7" dur="500" fill="hold"/>
                                        <p:tgtEl>
                                          <p:spTgt spid="45061"/>
                                        </p:tgtEl>
                                        <p:attrNameLst>
                                          <p:attrName>ppt_x</p:attrName>
                                        </p:attrNameLst>
                                      </p:cBhvr>
                                      <p:tavLst>
                                        <p:tav tm="0">
                                          <p:val>
                                            <p:strVal val="#ppt_x"/>
                                          </p:val>
                                        </p:tav>
                                        <p:tav tm="100000">
                                          <p:val>
                                            <p:strVal val="#ppt_x"/>
                                          </p:val>
                                        </p:tav>
                                      </p:tavLst>
                                    </p:anim>
                                    <p:anim calcmode="lin" valueType="num">
                                      <p:cBhvr additive="base">
                                        <p:cTn id="8" dur="500" fill="hold"/>
                                        <p:tgtEl>
                                          <p:spTgt spid="4506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8229600" cy="1143000"/>
          </a:xfrm>
        </p:spPr>
        <p:txBody>
          <a:bodyPr>
            <a:normAutofit fontScale="90000"/>
          </a:bodyPr>
          <a:lstStyle/>
          <a:p>
            <a:pPr>
              <a:defRPr/>
            </a:pPr>
            <a:r>
              <a:rPr lang="en-US" b="1" dirty="0" smtClean="0">
                <a:latin typeface="Comic Sans MS" pitchFamily="66" charset="0"/>
              </a:rPr>
              <a:t>Pyramid of the Mediterranean diet</a:t>
            </a:r>
            <a:endParaRPr lang="el-GR" b="1" dirty="0">
              <a:latin typeface="Comic Sans MS" pitchFamily="66" charset="0"/>
            </a:endParaRPr>
          </a:p>
        </p:txBody>
      </p:sp>
      <p:pic>
        <p:nvPicPr>
          <p:cNvPr id="1026" name="Picture 2" descr="C:\Users\Katia\Desktop\ΣΤΥΛΙΑΝΗ\Mediterranean-Diet-Pyramid-2.jpg"/>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a:xfrm>
            <a:off x="2411760" y="1628800"/>
            <a:ext cx="4376046" cy="3938857"/>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p:cNvPicPr>
          <p:nvPr/>
        </p:nvPicPr>
        <p:blipFill>
          <a:blip r:embed="rId2">
            <a:extLst>
              <a:ext uri="{28A0092B-C50C-407E-A947-70E740481C1C}">
                <a14:useLocalDpi xmlns:a14="http://schemas.microsoft.com/office/drawing/2010/main" val="0"/>
              </a:ext>
            </a:extLst>
          </a:blip>
          <a:srcRect l="44737" t="47073"/>
          <a:stretch>
            <a:fillRect/>
          </a:stretch>
        </p:blipFill>
        <p:spPr bwMode="auto">
          <a:xfrm>
            <a:off x="0" y="-22225"/>
            <a:ext cx="9144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extLst>
          </p:cNvPr>
          <p:cNvSpPr/>
          <p:nvPr/>
        </p:nvSpPr>
        <p:spPr>
          <a:xfrm>
            <a:off x="3132138" y="4221163"/>
            <a:ext cx="2089150" cy="1152525"/>
          </a:xfrm>
          <a:prstGeom prst="ellipse">
            <a:avLst/>
          </a:prstGeom>
          <a:no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 name="TextBox 4">
            <a:extLst>
              <a:ext uri="{FF2B5EF4-FFF2-40B4-BE49-F238E27FC236}"/>
            </a:extLst>
          </p:cNvPr>
          <p:cNvSpPr txBox="1"/>
          <p:nvPr/>
        </p:nvSpPr>
        <p:spPr>
          <a:xfrm>
            <a:off x="2555776" y="1663396"/>
            <a:ext cx="4464496" cy="1754326"/>
          </a:xfrm>
          <a:prstGeom prst="rect">
            <a:avLst/>
          </a:prstGeom>
          <a:noFill/>
          <a:ln>
            <a:noFill/>
          </a:ln>
        </p:spPr>
        <p:txBody>
          <a:bodyPr>
            <a:spAutoFit/>
          </a:bodyPr>
          <a:lstStyle/>
          <a:p>
            <a:pPr algn="ctr">
              <a:defRPr/>
            </a:pPr>
            <a:r>
              <a:rPr lang="en-US" sz="5400" b="1" dirty="0">
                <a:ln w="1905"/>
                <a:solidFill>
                  <a:schemeClr val="accent3">
                    <a:lumMod val="50000"/>
                  </a:schemeClr>
                </a:solidFill>
                <a:effectLst>
                  <a:innerShdw blurRad="69850" dist="43180" dir="5400000">
                    <a:srgbClr val="000000">
                      <a:alpha val="65000"/>
                    </a:srgbClr>
                  </a:innerShdw>
                </a:effectLst>
              </a:rPr>
              <a:t>ERASMUMS </a:t>
            </a:r>
          </a:p>
          <a:p>
            <a:pPr algn="ctr">
              <a:defRPr/>
            </a:pPr>
            <a:r>
              <a:rPr lang="en-US" sz="5400" b="1" dirty="0">
                <a:ln w="1905"/>
                <a:solidFill>
                  <a:schemeClr val="accent3">
                    <a:lumMod val="50000"/>
                  </a:schemeClr>
                </a:solidFill>
                <a:effectLst>
                  <a:innerShdw blurRad="69850" dist="43180" dir="5400000">
                    <a:srgbClr val="000000">
                      <a:alpha val="65000"/>
                    </a:srgbClr>
                  </a:innerShdw>
                </a:effectLst>
              </a:rPr>
              <a:t>CYPRUS</a:t>
            </a:r>
            <a:endParaRPr lang="el-GR" sz="5400" b="1" dirty="0">
              <a:ln w="1905"/>
              <a:solidFill>
                <a:schemeClr val="accent3">
                  <a:lumMod val="50000"/>
                </a:schemeClr>
              </a:solidFill>
              <a:effectLst>
                <a:innerShdw blurRad="69850" dist="43180" dir="5400000">
                  <a:srgbClr val="000000">
                    <a:alpha val="65000"/>
                  </a:srgbClr>
                </a:innerShdw>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p:cNvSpPr>
          <p:nvPr>
            <p:ph type="title"/>
          </p:nvPr>
        </p:nvSpPr>
        <p:spPr>
          <a:xfrm>
            <a:off x="585590" y="404664"/>
            <a:ext cx="8024679" cy="1143000"/>
          </a:xfrm>
        </p:spPr>
        <p:txBody>
          <a:bodyPr/>
          <a:lstStyle/>
          <a:p>
            <a:pPr marL="0" indent="0" eaLnBrk="1" hangingPunct="1">
              <a:buNone/>
            </a:pPr>
            <a:r>
              <a:rPr lang="en-US" altLang="el-GR" sz="3600" dirty="0" smtClean="0">
                <a:latin typeface="Bookman Old Style" pitchFamily="18" charset="0"/>
              </a:rPr>
              <a:t>THE CYPRUS ERASMUS+ GROUP</a:t>
            </a:r>
            <a:endParaRPr lang="el-GR" altLang="el-GR" sz="3600" dirty="0" smtClean="0">
              <a:latin typeface="Bookman Old Style" pitchFamily="18" charset="0"/>
            </a:endParaRPr>
          </a:p>
        </p:txBody>
      </p:sp>
      <p:pic>
        <p:nvPicPr>
          <p:cNvPr id="2" name="Picture 1">
            <a:extLst>
              <a:ext uri="{FF2B5EF4-FFF2-40B4-BE49-F238E27FC236}"/>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7935"/>
          <a:stretch/>
        </p:blipFill>
        <p:spPr>
          <a:xfrm>
            <a:off x="320892" y="1556792"/>
            <a:ext cx="8568952" cy="395555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3538"/>
                                        </p:tgtEl>
                                        <p:attrNameLst>
                                          <p:attrName>style.visibility</p:attrName>
                                        </p:attrNameLst>
                                      </p:cBhvr>
                                      <p:to>
                                        <p:strVal val="visible"/>
                                      </p:to>
                                    </p:set>
                                    <p:animEffect transition="in" filter="blinds(horizontal)">
                                      <p:cBhvr>
                                        <p:cTn id="7" dur="500"/>
                                        <p:tgtEl>
                                          <p:spTgt spid="1935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a:xfrm>
            <a:off x="468313" y="260350"/>
            <a:ext cx="8229600" cy="1143000"/>
          </a:xfrm>
        </p:spPr>
        <p:txBody>
          <a:bodyPr/>
          <a:lstStyle/>
          <a:p>
            <a:pPr eaLnBrk="1" hangingPunct="1"/>
            <a:r>
              <a:rPr lang="en-US" altLang="el-GR" sz="4000" dirty="0" smtClean="0">
                <a:latin typeface="Bookman Old Style" pitchFamily="18" charset="0"/>
              </a:rPr>
              <a:t>ACTIVITIES IN SCHOOL</a:t>
            </a:r>
            <a:endParaRPr lang="el-GR" altLang="el-GR" sz="4000" dirty="0" smtClean="0">
              <a:latin typeface="Bookman Old Style" pitchFamily="18" charset="0"/>
            </a:endParaRPr>
          </a:p>
        </p:txBody>
      </p:sp>
      <p:sp>
        <p:nvSpPr>
          <p:cNvPr id="6147" name="Rectangle 3"/>
          <p:cNvSpPr>
            <a:spLocks noGrp="1"/>
          </p:cNvSpPr>
          <p:nvPr>
            <p:ph type="body" sz="half" idx="1"/>
          </p:nvPr>
        </p:nvSpPr>
        <p:spPr/>
        <p:txBody>
          <a:bodyPr/>
          <a:lstStyle/>
          <a:p>
            <a:pPr>
              <a:buFont typeface="Wingdings" pitchFamily="2" charset="2"/>
              <a:buChar char="§"/>
            </a:pPr>
            <a:r>
              <a:rPr lang="en-US" altLang="el-GR" sz="2800" dirty="0" smtClean="0">
                <a:latin typeface="Bookman Old Style" pitchFamily="18" charset="0"/>
              </a:rPr>
              <a:t>Creation of  a board</a:t>
            </a:r>
            <a:r>
              <a:rPr lang="el-GR" altLang="el-GR" sz="2800" dirty="0" smtClean="0">
                <a:latin typeface="Bookman Old Style" pitchFamily="18" charset="0"/>
              </a:rPr>
              <a:t> </a:t>
            </a:r>
          </a:p>
          <a:p>
            <a:pPr eaLnBrk="1" hangingPunct="1">
              <a:buFont typeface="Wingdings" pitchFamily="2" charset="2"/>
              <a:buChar char="§"/>
            </a:pPr>
            <a:r>
              <a:rPr lang="en-US" altLang="el-GR" sz="2800" dirty="0" smtClean="0">
                <a:latin typeface="Bookman Old Style" pitchFamily="18" charset="0"/>
              </a:rPr>
              <a:t>Small videos</a:t>
            </a:r>
          </a:p>
          <a:p>
            <a:pPr eaLnBrk="1" hangingPunct="1">
              <a:buFont typeface="Wingdings" pitchFamily="2" charset="2"/>
              <a:buChar char="§"/>
            </a:pPr>
            <a:r>
              <a:rPr lang="en-US" altLang="el-GR" sz="2800" dirty="0" smtClean="0">
                <a:latin typeface="Bookman Old Style" pitchFamily="18" charset="0"/>
              </a:rPr>
              <a:t>Recipes</a:t>
            </a:r>
            <a:r>
              <a:rPr lang="el-GR" altLang="el-GR" sz="2800" dirty="0" smtClean="0">
                <a:latin typeface="Bookman Old Style" pitchFamily="18" charset="0"/>
              </a:rPr>
              <a:t> </a:t>
            </a:r>
            <a:endParaRPr lang="en-US" altLang="el-GR" sz="2800" dirty="0" smtClean="0">
              <a:latin typeface="Bookman Old Style" pitchFamily="18" charset="0"/>
            </a:endParaRPr>
          </a:p>
          <a:p>
            <a:pPr eaLnBrk="1" hangingPunct="1">
              <a:buFont typeface="Wingdings" pitchFamily="2" charset="2"/>
              <a:buChar char="§"/>
            </a:pPr>
            <a:r>
              <a:rPr lang="en-US" altLang="el-GR" sz="2800" dirty="0" smtClean="0">
                <a:latin typeface="Bookman Old Style" pitchFamily="18" charset="0"/>
              </a:rPr>
              <a:t>Logo contest</a:t>
            </a:r>
          </a:p>
          <a:p>
            <a:pPr eaLnBrk="1" hangingPunct="1">
              <a:buFont typeface="Wingdings" pitchFamily="2" charset="2"/>
              <a:buChar char="§"/>
            </a:pPr>
            <a:r>
              <a:rPr lang="en-US" altLang="el-GR" sz="2800" dirty="0" smtClean="0">
                <a:latin typeface="Bookman Old Style" pitchFamily="18" charset="0"/>
              </a:rPr>
              <a:t>Posters</a:t>
            </a:r>
          </a:p>
          <a:p>
            <a:pPr eaLnBrk="1" hangingPunct="1">
              <a:buFont typeface="Wingdings" pitchFamily="2" charset="2"/>
              <a:buChar char="§"/>
            </a:pPr>
            <a:r>
              <a:rPr lang="en-US" altLang="el-GR" sz="2800" dirty="0" smtClean="0">
                <a:latin typeface="Bookman Old Style" pitchFamily="18" charset="0"/>
              </a:rPr>
              <a:t>Trips</a:t>
            </a:r>
            <a:endParaRPr lang="el-GR" altLang="el-GR" sz="2800" dirty="0" smtClean="0">
              <a:latin typeface="Bookman Old Style" pitchFamily="18" charset="0"/>
            </a:endParaRPr>
          </a:p>
        </p:txBody>
      </p:sp>
      <p:sp>
        <p:nvSpPr>
          <p:cNvPr id="29700" name="Text Box 5"/>
          <p:cNvSpPr txBox="1">
            <a:spLocks noChangeArrowheads="1"/>
          </p:cNvSpPr>
          <p:nvPr/>
        </p:nvSpPr>
        <p:spPr bwMode="auto">
          <a:xfrm>
            <a:off x="5724525" y="2420938"/>
            <a:ext cx="21605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endParaRPr lang="en-US" altLang="el-GR"/>
          </a:p>
        </p:txBody>
      </p:sp>
      <p:pic>
        <p:nvPicPr>
          <p:cNvPr id="57346" name="Picture 2" descr="F:\Camera\IMG_20181221_091930.jpg">
            <a:extLst>
              <a:ext uri="{FF2B5EF4-FFF2-40B4-BE49-F238E27FC236}"/>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28356">
            <a:off x="3970622" y="1926241"/>
            <a:ext cx="4761716" cy="357128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147">
                                            <p:txEl>
                                              <p:pRg st="0" end="0"/>
                                            </p:txEl>
                                          </p:spTgt>
                                        </p:tgtEl>
                                        <p:attrNameLst>
                                          <p:attrName>style.visibility</p:attrName>
                                        </p:attrNameLst>
                                      </p:cBhvr>
                                      <p:to>
                                        <p:strVal val="visible"/>
                                      </p:to>
                                    </p:set>
                                    <p:animEffect transition="in" filter="fade">
                                      <p:cBhvr>
                                        <p:cTn id="12" dur="1000"/>
                                        <p:tgtEl>
                                          <p:spTgt spid="6147">
                                            <p:txEl>
                                              <p:pRg st="0" end="0"/>
                                            </p:txEl>
                                          </p:spTgt>
                                        </p:tgtEl>
                                      </p:cBhvr>
                                    </p:animEffect>
                                    <p:anim calcmode="lin" valueType="num">
                                      <p:cBhvr>
                                        <p:cTn id="13" dur="1000" fill="hold"/>
                                        <p:tgtEl>
                                          <p:spTgt spid="614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1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147">
                                            <p:txEl>
                                              <p:pRg st="1" end="1"/>
                                            </p:txEl>
                                          </p:spTgt>
                                        </p:tgtEl>
                                        <p:attrNameLst>
                                          <p:attrName>style.visibility</p:attrName>
                                        </p:attrNameLst>
                                      </p:cBhvr>
                                      <p:to>
                                        <p:strVal val="visible"/>
                                      </p:to>
                                    </p:set>
                                    <p:animEffect transition="in" filter="fade">
                                      <p:cBhvr>
                                        <p:cTn id="19" dur="1000"/>
                                        <p:tgtEl>
                                          <p:spTgt spid="6147">
                                            <p:txEl>
                                              <p:pRg st="1" end="1"/>
                                            </p:txEl>
                                          </p:spTgt>
                                        </p:tgtEl>
                                      </p:cBhvr>
                                    </p:animEffect>
                                    <p:anim calcmode="lin" valueType="num">
                                      <p:cBhvr>
                                        <p:cTn id="20" dur="1000" fill="hold"/>
                                        <p:tgtEl>
                                          <p:spTgt spid="614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1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147">
                                            <p:txEl>
                                              <p:pRg st="2" end="2"/>
                                            </p:txEl>
                                          </p:spTgt>
                                        </p:tgtEl>
                                        <p:attrNameLst>
                                          <p:attrName>style.visibility</p:attrName>
                                        </p:attrNameLst>
                                      </p:cBhvr>
                                      <p:to>
                                        <p:strVal val="visible"/>
                                      </p:to>
                                    </p:set>
                                    <p:animEffect transition="in" filter="fade">
                                      <p:cBhvr>
                                        <p:cTn id="26" dur="1000"/>
                                        <p:tgtEl>
                                          <p:spTgt spid="6147">
                                            <p:txEl>
                                              <p:pRg st="2" end="2"/>
                                            </p:txEl>
                                          </p:spTgt>
                                        </p:tgtEl>
                                      </p:cBhvr>
                                    </p:animEffect>
                                    <p:anim calcmode="lin" valueType="num">
                                      <p:cBhvr>
                                        <p:cTn id="27" dur="1000" fill="hold"/>
                                        <p:tgtEl>
                                          <p:spTgt spid="6147">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14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147">
                                            <p:txEl>
                                              <p:pRg st="3" end="3"/>
                                            </p:txEl>
                                          </p:spTgt>
                                        </p:tgtEl>
                                        <p:attrNameLst>
                                          <p:attrName>style.visibility</p:attrName>
                                        </p:attrNameLst>
                                      </p:cBhvr>
                                      <p:to>
                                        <p:strVal val="visible"/>
                                      </p:to>
                                    </p:set>
                                    <p:animEffect transition="in" filter="fade">
                                      <p:cBhvr>
                                        <p:cTn id="33" dur="1000"/>
                                        <p:tgtEl>
                                          <p:spTgt spid="6147">
                                            <p:txEl>
                                              <p:pRg st="3" end="3"/>
                                            </p:txEl>
                                          </p:spTgt>
                                        </p:tgtEl>
                                      </p:cBhvr>
                                    </p:animEffect>
                                    <p:anim calcmode="lin" valueType="num">
                                      <p:cBhvr>
                                        <p:cTn id="34" dur="1000" fill="hold"/>
                                        <p:tgtEl>
                                          <p:spTgt spid="6147">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614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147">
                                            <p:txEl>
                                              <p:pRg st="4" end="4"/>
                                            </p:txEl>
                                          </p:spTgt>
                                        </p:tgtEl>
                                        <p:attrNameLst>
                                          <p:attrName>style.visibility</p:attrName>
                                        </p:attrNameLst>
                                      </p:cBhvr>
                                      <p:to>
                                        <p:strVal val="visible"/>
                                      </p:to>
                                    </p:set>
                                    <p:animEffect transition="in" filter="fade">
                                      <p:cBhvr>
                                        <p:cTn id="40" dur="1000"/>
                                        <p:tgtEl>
                                          <p:spTgt spid="6147">
                                            <p:txEl>
                                              <p:pRg st="4" end="4"/>
                                            </p:txEl>
                                          </p:spTgt>
                                        </p:tgtEl>
                                      </p:cBhvr>
                                    </p:animEffect>
                                    <p:anim calcmode="lin" valueType="num">
                                      <p:cBhvr>
                                        <p:cTn id="41" dur="1000" fill="hold"/>
                                        <p:tgtEl>
                                          <p:spTgt spid="6147">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614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6147">
                                            <p:txEl>
                                              <p:pRg st="5" end="5"/>
                                            </p:txEl>
                                          </p:spTgt>
                                        </p:tgtEl>
                                        <p:attrNameLst>
                                          <p:attrName>style.visibility</p:attrName>
                                        </p:attrNameLst>
                                      </p:cBhvr>
                                      <p:to>
                                        <p:strVal val="visible"/>
                                      </p:to>
                                    </p:set>
                                    <p:animEffect transition="in" filter="fade">
                                      <p:cBhvr>
                                        <p:cTn id="47" dur="1000"/>
                                        <p:tgtEl>
                                          <p:spTgt spid="6147">
                                            <p:txEl>
                                              <p:pRg st="5" end="5"/>
                                            </p:txEl>
                                          </p:spTgt>
                                        </p:tgtEl>
                                      </p:cBhvr>
                                    </p:animEffect>
                                    <p:anim calcmode="lin" valueType="num">
                                      <p:cBhvr>
                                        <p:cTn id="48" dur="1000" fill="hold"/>
                                        <p:tgtEl>
                                          <p:spTgt spid="6147">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614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57346"/>
                                        </p:tgtEl>
                                        <p:attrNameLst>
                                          <p:attrName>style.visibility</p:attrName>
                                        </p:attrNameLst>
                                      </p:cBhvr>
                                      <p:to>
                                        <p:strVal val="visible"/>
                                      </p:to>
                                    </p:set>
                                    <p:animEffect transition="in" filter="wipe(down)">
                                      <p:cBhvr>
                                        <p:cTn id="54" dur="500"/>
                                        <p:tgtEl>
                                          <p:spTgt spid="57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Grp="1"/>
          </p:cNvSpPr>
          <p:nvPr>
            <p:ph type="title" sz="quarter"/>
          </p:nvPr>
        </p:nvSpPr>
        <p:spPr>
          <a:xfrm>
            <a:off x="395536" y="404664"/>
            <a:ext cx="8229600" cy="1143000"/>
          </a:xfrm>
        </p:spPr>
        <p:txBody>
          <a:bodyPr/>
          <a:lstStyle/>
          <a:p>
            <a:pPr marL="0" indent="0" eaLnBrk="1" hangingPunct="1">
              <a:buNone/>
            </a:pPr>
            <a:r>
              <a:rPr lang="en-US" altLang="el-GR" sz="4000" i="1" u="sng" dirty="0" smtClean="0"/>
              <a:t>LOGO CONTEST</a:t>
            </a:r>
            <a:endParaRPr lang="el-GR" altLang="el-GR" sz="4000" i="1" u="sng" dirty="0" smtClean="0"/>
          </a:p>
        </p:txBody>
      </p:sp>
      <p:graphicFrame>
        <p:nvGraphicFramePr>
          <p:cNvPr id="23559" name="Object 1"/>
          <p:cNvGraphicFramePr>
            <a:graphicFrameLocks noChangeAspect="1"/>
          </p:cNvGraphicFramePr>
          <p:nvPr>
            <p:extLst>
              <p:ext uri="{D42A27DB-BD31-4B8C-83A1-F6EECF244321}">
                <p14:modId xmlns:p14="http://schemas.microsoft.com/office/powerpoint/2010/main" val="1982137311"/>
              </p:ext>
            </p:extLst>
          </p:nvPr>
        </p:nvGraphicFramePr>
        <p:xfrm>
          <a:off x="1259632" y="1772816"/>
          <a:ext cx="6734175" cy="3810000"/>
        </p:xfrm>
        <a:graphic>
          <a:graphicData uri="http://schemas.openxmlformats.org/presentationml/2006/ole">
            <mc:AlternateContent xmlns:mc="http://schemas.openxmlformats.org/markup-compatibility/2006">
              <mc:Choice xmlns:v="urn:schemas-microsoft-com:vml" Requires="v">
                <p:oleObj spid="_x0000_s30745" name="Document" r:id="rId5" imgW="8860803" imgH="5012655" progId="Word.Document.12">
                  <p:embed/>
                </p:oleObj>
              </mc:Choice>
              <mc:Fallback>
                <p:oleObj name="Document" r:id="rId5" imgW="8860803" imgH="5012655" progId="Word.Document.12">
                  <p:embed/>
                  <p:pic>
                    <p:nvPicPr>
                      <p:cNvPr id="0" name="Object 1"/>
                      <p:cNvPicPr>
                        <a:picLocks noChangeAspect="1" noChangeArrowheads="1"/>
                      </p:cNvPicPr>
                      <p:nvPr/>
                    </p:nvPicPr>
                    <p:blipFill>
                      <a:blip r:embed="rId6"/>
                      <a:srcRect/>
                      <a:stretch>
                        <a:fillRect/>
                      </a:stretch>
                    </p:blipFill>
                    <p:spPr bwMode="auto">
                      <a:xfrm>
                        <a:off x="1259632" y="1772816"/>
                        <a:ext cx="67341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04" name="TextBox 5"/>
          <p:cNvSpPr txBox="1">
            <a:spLocks noChangeArrowheads="1"/>
          </p:cNvSpPr>
          <p:nvPr/>
        </p:nvSpPr>
        <p:spPr bwMode="auto">
          <a:xfrm>
            <a:off x="611188" y="2420938"/>
            <a:ext cx="216058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r>
              <a:rPr lang="en-US" altLang="en-US" sz="2800" b="1" dirty="0"/>
              <a:t>The logo that won by Riana </a:t>
            </a:r>
            <a:r>
              <a:rPr lang="en-US" altLang="en-US" sz="2800" b="1" dirty="0" err="1"/>
              <a:t>kalogerakou</a:t>
            </a:r>
            <a:r>
              <a:rPr lang="en-US" altLang="en-US" sz="2800" b="1" dirty="0"/>
              <a:t> </a:t>
            </a:r>
            <a:endParaRPr lang="el-GR" altLang="en-US" sz="28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box(in)">
                                      <p:cBhvr>
                                        <p:cTn id="7" dur="500"/>
                                        <p:tgtEl>
                                          <p:spTgt spid="450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3559"/>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51204">
                                            <p:txEl>
                                              <p:pRg st="0" end="0"/>
                                            </p:txEl>
                                          </p:spTgt>
                                        </p:tgtEl>
                                        <p:attrNameLst>
                                          <p:attrName>style.visibility</p:attrName>
                                        </p:attrNameLst>
                                      </p:cBhvr>
                                      <p:to>
                                        <p:strVal val="visible"/>
                                      </p:to>
                                    </p:set>
                                    <p:anim calcmode="lin" valueType="num">
                                      <p:cBhvr additive="base">
                                        <p:cTn id="16" dur="500" fill="hold"/>
                                        <p:tgtEl>
                                          <p:spTgt spid="51204">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120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Grp="1"/>
          </p:cNvSpPr>
          <p:nvPr>
            <p:ph type="title" sz="quarter"/>
          </p:nvPr>
        </p:nvSpPr>
        <p:spPr/>
        <p:txBody>
          <a:bodyPr/>
          <a:lstStyle/>
          <a:p>
            <a:pPr marL="0" indent="0" eaLnBrk="1" hangingPunct="1">
              <a:buNone/>
            </a:pPr>
            <a:r>
              <a:rPr lang="en-US" altLang="el-GR" sz="4000" i="1" u="sng" dirty="0" smtClean="0"/>
              <a:t>Other logos</a:t>
            </a:r>
            <a:r>
              <a:rPr lang="en-US" altLang="el-GR" sz="4000" dirty="0" smtClean="0"/>
              <a:t>:</a:t>
            </a:r>
            <a:endParaRPr lang="el-GR" altLang="el-GR" sz="4000" dirty="0" smtClean="0"/>
          </a:p>
        </p:txBody>
      </p:sp>
      <p:pic>
        <p:nvPicPr>
          <p:cNvPr id="55301" name="Content Placeholder 10"/>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1657794" y="1600200"/>
            <a:ext cx="1637412" cy="2185988"/>
          </a:xfrm>
        </p:spPr>
      </p:pic>
      <p:pic>
        <p:nvPicPr>
          <p:cNvPr id="55302" name="Content Placeholder 13"/>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027613" y="1338263"/>
            <a:ext cx="1698625" cy="2265362"/>
          </a:xfrm>
        </p:spPr>
      </p:pic>
      <p:pic>
        <p:nvPicPr>
          <p:cNvPr id="55300" name="Content Placeholder 7"/>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971600" y="3933056"/>
            <a:ext cx="2917825" cy="2187575"/>
          </a:xfrm>
        </p:spPr>
      </p:pic>
      <p:pic>
        <p:nvPicPr>
          <p:cNvPr id="55299" name="Content Placeholder 4"/>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4389438" y="3938588"/>
            <a:ext cx="2916237" cy="2187575"/>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box(in)">
                                      <p:cBhvr>
                                        <p:cTn id="7" dur="500"/>
                                        <p:tgtEl>
                                          <p:spTgt spid="450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5301"/>
                                        </p:tgtEl>
                                        <p:attrNameLst>
                                          <p:attrName>style.visibility</p:attrName>
                                        </p:attrNameLst>
                                      </p:cBhvr>
                                      <p:to>
                                        <p:strVal val="visible"/>
                                      </p:to>
                                    </p:set>
                                    <p:anim calcmode="lin" valueType="num">
                                      <p:cBhvr additive="base">
                                        <p:cTn id="12" dur="500" fill="hold"/>
                                        <p:tgtEl>
                                          <p:spTgt spid="55301"/>
                                        </p:tgtEl>
                                        <p:attrNameLst>
                                          <p:attrName>ppt_x</p:attrName>
                                        </p:attrNameLst>
                                      </p:cBhvr>
                                      <p:tavLst>
                                        <p:tav tm="0">
                                          <p:val>
                                            <p:strVal val="#ppt_x"/>
                                          </p:val>
                                        </p:tav>
                                        <p:tav tm="100000">
                                          <p:val>
                                            <p:strVal val="#ppt_x"/>
                                          </p:val>
                                        </p:tav>
                                      </p:tavLst>
                                    </p:anim>
                                    <p:anim calcmode="lin" valueType="num">
                                      <p:cBhvr additive="base">
                                        <p:cTn id="13" dur="500" fill="hold"/>
                                        <p:tgtEl>
                                          <p:spTgt spid="5530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55302"/>
                                        </p:tgtEl>
                                        <p:attrNameLst>
                                          <p:attrName>style.visibility</p:attrName>
                                        </p:attrNameLst>
                                      </p:cBhvr>
                                      <p:to>
                                        <p:strVal val="visible"/>
                                      </p:to>
                                    </p:set>
                                    <p:animEffect transition="in" filter="barn(inVertical)">
                                      <p:cBhvr>
                                        <p:cTn id="18" dur="500"/>
                                        <p:tgtEl>
                                          <p:spTgt spid="5530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nodeType="clickEffect">
                                  <p:stCondLst>
                                    <p:cond delay="0"/>
                                  </p:stCondLst>
                                  <p:childTnLst>
                                    <p:set>
                                      <p:cBhvr>
                                        <p:cTn id="22" dur="1" fill="hold">
                                          <p:stCondLst>
                                            <p:cond delay="0"/>
                                          </p:stCondLst>
                                        </p:cTn>
                                        <p:tgtEl>
                                          <p:spTgt spid="55300"/>
                                        </p:tgtEl>
                                        <p:attrNameLst>
                                          <p:attrName>style.visibility</p:attrName>
                                        </p:attrNameLst>
                                      </p:cBhvr>
                                      <p:to>
                                        <p:strVal val="visible"/>
                                      </p:to>
                                    </p:set>
                                    <p:animEffect transition="in" filter="wipe(down)">
                                      <p:cBhvr>
                                        <p:cTn id="23" dur="500"/>
                                        <p:tgtEl>
                                          <p:spTgt spid="5530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5299"/>
                                        </p:tgtEl>
                                        <p:attrNameLst>
                                          <p:attrName>style.visibility</p:attrName>
                                        </p:attrNameLst>
                                      </p:cBhvr>
                                      <p:to>
                                        <p:strVal val="visible"/>
                                      </p:to>
                                    </p:set>
                                    <p:anim calcmode="lin" valueType="num">
                                      <p:cBhvr>
                                        <p:cTn id="28" dur="500" fill="hold"/>
                                        <p:tgtEl>
                                          <p:spTgt spid="55299"/>
                                        </p:tgtEl>
                                        <p:attrNameLst>
                                          <p:attrName>ppt_w</p:attrName>
                                        </p:attrNameLst>
                                      </p:cBhvr>
                                      <p:tavLst>
                                        <p:tav tm="0">
                                          <p:val>
                                            <p:fltVal val="0"/>
                                          </p:val>
                                        </p:tav>
                                        <p:tav tm="100000">
                                          <p:val>
                                            <p:strVal val="#ppt_w"/>
                                          </p:val>
                                        </p:tav>
                                      </p:tavLst>
                                    </p:anim>
                                    <p:anim calcmode="lin" valueType="num">
                                      <p:cBhvr>
                                        <p:cTn id="29" dur="500" fill="hold"/>
                                        <p:tgtEl>
                                          <p:spTgt spid="55299"/>
                                        </p:tgtEl>
                                        <p:attrNameLst>
                                          <p:attrName>ppt_h</p:attrName>
                                        </p:attrNameLst>
                                      </p:cBhvr>
                                      <p:tavLst>
                                        <p:tav tm="0">
                                          <p:val>
                                            <p:fltVal val="0"/>
                                          </p:val>
                                        </p:tav>
                                        <p:tav tm="100000">
                                          <p:val>
                                            <p:strVal val="#ppt_h"/>
                                          </p:val>
                                        </p:tav>
                                      </p:tavLst>
                                    </p:anim>
                                    <p:animEffect transition="in" filter="fade">
                                      <p:cBhvr>
                                        <p:cTn id="30" dur="500"/>
                                        <p:tgtEl>
                                          <p:spTgt spid="5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D:\ERASMUS\Camera\IMG_20181130_12540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2000"/>
                    </a14:imgEffect>
                    <a14:imgEffect>
                      <a14:brightnessContrast contrast="23000"/>
                    </a14:imgEffect>
                  </a14:imgLayer>
                </a14:imgProps>
              </a:ext>
              <a:ext uri="{28A0092B-C50C-407E-A947-70E740481C1C}">
                <a14:useLocalDpi xmlns:a14="http://schemas.microsoft.com/office/drawing/2010/main" val="0"/>
              </a:ext>
            </a:extLst>
          </a:blip>
          <a:srcRect/>
          <a:stretch>
            <a:fillRect/>
          </a:stretch>
        </p:blipFill>
        <p:spPr bwMode="auto">
          <a:xfrm>
            <a:off x="0" y="-2223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fade">
                                      <p:cBhvr>
                                        <p:cTn id="7" dur="1000"/>
                                        <p:tgtEl>
                                          <p:spTgt spid="54274"/>
                                        </p:tgtEl>
                                      </p:cBhvr>
                                    </p:animEffect>
                                    <p:anim calcmode="lin" valueType="num">
                                      <p:cBhvr>
                                        <p:cTn id="8" dur="1000" fill="hold"/>
                                        <p:tgtEl>
                                          <p:spTgt spid="54274"/>
                                        </p:tgtEl>
                                        <p:attrNameLst>
                                          <p:attrName>ppt_x</p:attrName>
                                        </p:attrNameLst>
                                      </p:cBhvr>
                                      <p:tavLst>
                                        <p:tav tm="0">
                                          <p:val>
                                            <p:strVal val="#ppt_x"/>
                                          </p:val>
                                        </p:tav>
                                        <p:tav tm="100000">
                                          <p:val>
                                            <p:strVal val="#ppt_x"/>
                                          </p:val>
                                        </p:tav>
                                      </p:tavLst>
                                    </p:anim>
                                    <p:anim calcmode="lin" valueType="num">
                                      <p:cBhvr>
                                        <p:cTn id="9" dur="1000" fill="hold"/>
                                        <p:tgtEl>
                                          <p:spTgt spid="542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0" y="1916832"/>
            <a:ext cx="4752528" cy="3368665"/>
          </a:xfrm>
        </p:spPr>
        <p:txBody>
          <a:bodyPr/>
          <a:lstStyle/>
          <a:p>
            <a:pPr marL="182880" indent="0">
              <a:buNone/>
            </a:pPr>
            <a:r>
              <a:rPr lang="en-US" sz="6000" i="1" u="sng" dirty="0" smtClean="0"/>
              <a:t>ACTIVITIES!</a:t>
            </a:r>
            <a:endParaRPr lang="el-GR" sz="6000" i="1" u="sng" dirty="0"/>
          </a:p>
        </p:txBody>
      </p:sp>
      <p:sp>
        <p:nvSpPr>
          <p:cNvPr id="5" name="Action Button: Forward or Next 4">
            <a:hlinkClick r:id="" action="ppaction://hlinkshowjump?jump=nextslide" highlightClick="1"/>
          </p:cNvPr>
          <p:cNvSpPr/>
          <p:nvPr/>
        </p:nvSpPr>
        <p:spPr>
          <a:xfrm>
            <a:off x="3635896" y="3158547"/>
            <a:ext cx="2160240" cy="864096"/>
          </a:xfrm>
          <a:prstGeom prst="actionButtonForwardNex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4651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4025" y="332656"/>
            <a:ext cx="6512511" cy="1143000"/>
          </a:xfrm>
        </p:spPr>
        <p:txBody>
          <a:bodyPr/>
          <a:lstStyle/>
          <a:p>
            <a:pPr marL="0" indent="0">
              <a:buNone/>
            </a:pPr>
            <a:r>
              <a:rPr lang="en-US" altLang="en-US" b="1" i="1" u="sng" dirty="0" smtClean="0"/>
              <a:t>A trip to </a:t>
            </a:r>
            <a:r>
              <a:rPr lang="en-US" altLang="en-US" b="1" i="1" u="sng" dirty="0" err="1" smtClean="0"/>
              <a:t>Vavla</a:t>
            </a:r>
            <a:endParaRPr lang="el-GR" altLang="en-US" dirty="0" smtClean="0"/>
          </a:p>
        </p:txBody>
      </p:sp>
      <p:sp>
        <p:nvSpPr>
          <p:cNvPr id="3" name="Content Placeholder 2">
            <a:extLst>
              <a:ext uri="{FF2B5EF4-FFF2-40B4-BE49-F238E27FC236}"/>
            </a:extLst>
          </p:cNvPr>
          <p:cNvSpPr>
            <a:spLocks noGrp="1"/>
          </p:cNvSpPr>
          <p:nvPr>
            <p:ph sz="quarter" idx="13"/>
          </p:nvPr>
        </p:nvSpPr>
        <p:spPr>
          <a:xfrm>
            <a:off x="301625" y="1412776"/>
            <a:ext cx="4867275" cy="5975350"/>
          </a:xfrm>
        </p:spPr>
        <p:txBody>
          <a:bodyPr rtlCol="0">
            <a:normAutofit fontScale="40000" lnSpcReduction="20000"/>
          </a:bodyPr>
          <a:lstStyle/>
          <a:p>
            <a:pPr marL="0" indent="0" eaLnBrk="1" fontAlgn="auto" hangingPunct="1">
              <a:spcAft>
                <a:spcPts val="0"/>
              </a:spcAft>
              <a:buFont typeface="Wingdings" pitchFamily="2" charset="2"/>
              <a:buNone/>
              <a:defRPr/>
            </a:pPr>
            <a:endParaRPr lang="el-GR" sz="2400" dirty="0">
              <a:latin typeface="Bookman Old Style" panose="02050604050505020204" pitchFamily="18" charset="0"/>
            </a:endParaRPr>
          </a:p>
          <a:p>
            <a:pPr>
              <a:buFont typeface="Wingdings" pitchFamily="2" charset="2"/>
              <a:buChar char="§"/>
              <a:defRPr/>
            </a:pPr>
            <a:r>
              <a:rPr lang="en-US" sz="6400" dirty="0" smtClean="0"/>
              <a:t>We took a trip </a:t>
            </a:r>
            <a:r>
              <a:rPr lang="en-US" sz="6400" dirty="0"/>
              <a:t>to </a:t>
            </a:r>
            <a:r>
              <a:rPr lang="en-US" sz="6400" dirty="0" err="1"/>
              <a:t>vavla</a:t>
            </a:r>
            <a:r>
              <a:rPr lang="en-US" sz="6400" dirty="0"/>
              <a:t>, a small </a:t>
            </a:r>
            <a:r>
              <a:rPr lang="en-US" sz="6400" dirty="0" smtClean="0"/>
              <a:t>village </a:t>
            </a:r>
            <a:r>
              <a:rPr lang="en-US" sz="6400" dirty="0"/>
              <a:t>in </a:t>
            </a:r>
            <a:r>
              <a:rPr lang="en-US" sz="6400" dirty="0" smtClean="0"/>
              <a:t>Cyprus famous </a:t>
            </a:r>
            <a:r>
              <a:rPr lang="en-US" sz="6400" dirty="0"/>
              <a:t>for its natural organic honey</a:t>
            </a:r>
            <a:r>
              <a:rPr lang="en-US" sz="6400" dirty="0" smtClean="0"/>
              <a:t>.</a:t>
            </a:r>
            <a:endParaRPr lang="en-US" sz="6400" dirty="0"/>
          </a:p>
          <a:p>
            <a:pPr>
              <a:buFont typeface="Wingdings" pitchFamily="2" charset="2"/>
              <a:buChar char="§"/>
              <a:defRPr/>
            </a:pPr>
            <a:r>
              <a:rPr lang="en-US" sz="6400" dirty="0" smtClean="0"/>
              <a:t>There, we were offered breakfast and they </a:t>
            </a:r>
            <a:r>
              <a:rPr lang="en-US" sz="6400" dirty="0"/>
              <a:t>talked to us about </a:t>
            </a:r>
            <a:r>
              <a:rPr lang="en-US" sz="6400" dirty="0" smtClean="0"/>
              <a:t>bees and honey production. </a:t>
            </a:r>
          </a:p>
          <a:p>
            <a:pPr>
              <a:buFont typeface="Wingdings" pitchFamily="2" charset="2"/>
              <a:buChar char="§"/>
              <a:defRPr/>
            </a:pPr>
            <a:r>
              <a:rPr lang="en-US" sz="6400" dirty="0" smtClean="0"/>
              <a:t>They pointed out </a:t>
            </a:r>
            <a:r>
              <a:rPr lang="en-US" sz="6400" dirty="0"/>
              <a:t>why </a:t>
            </a:r>
            <a:r>
              <a:rPr lang="en-US" sz="6400" dirty="0" smtClean="0"/>
              <a:t>bees </a:t>
            </a:r>
            <a:r>
              <a:rPr lang="en-US" sz="6400" dirty="0"/>
              <a:t>are probably the most important animals on earth. </a:t>
            </a:r>
          </a:p>
          <a:p>
            <a:pPr>
              <a:buFont typeface="Wingdings" pitchFamily="2" charset="2"/>
              <a:buChar char="§"/>
              <a:defRPr/>
            </a:pPr>
            <a:r>
              <a:rPr lang="en-US" sz="6400" dirty="0"/>
              <a:t>They also showed us bee </a:t>
            </a:r>
            <a:r>
              <a:rPr lang="en-US" sz="6400" dirty="0" smtClean="0"/>
              <a:t>wax and </a:t>
            </a:r>
            <a:r>
              <a:rPr lang="en-US" sz="6400" dirty="0"/>
              <a:t>they explained the way the make honey and how they sell it. </a:t>
            </a:r>
          </a:p>
          <a:p>
            <a:pPr marL="857250" indent="-857250">
              <a:buFont typeface="Wingdings" pitchFamily="2" charset="2"/>
              <a:buChar char="§"/>
              <a:defRPr/>
            </a:pPr>
            <a:endParaRPr lang="en-US" sz="6400" b="1" dirty="0"/>
          </a:p>
        </p:txBody>
      </p:sp>
      <p:sp>
        <p:nvSpPr>
          <p:cNvPr id="36868" name="AutoShape 2" descr="Image result for cyprus larnaca map"/>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l-GR" altLang="en-US"/>
          </a:p>
        </p:txBody>
      </p:sp>
      <p:pic>
        <p:nvPicPr>
          <p:cNvPr id="60421" name="Picture 2" descr="F:\μορφω βαβλ\20181219_1106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8446" y="2492896"/>
            <a:ext cx="3840424" cy="216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 fill="hold"/>
                                        <p:tgtEl>
                                          <p:spTgt spid="19458"/>
                                        </p:tgtEl>
                                        <p:attrNameLst>
                                          <p:attrName>ppt_x</p:attrName>
                                        </p:attrNameLst>
                                      </p:cBhvr>
                                      <p:tavLst>
                                        <p:tav tm="0">
                                          <p:val>
                                            <p:strVal val="#ppt_x"/>
                                          </p:val>
                                        </p:tav>
                                        <p:tav tm="100000">
                                          <p:val>
                                            <p:strVal val="#ppt_x"/>
                                          </p:val>
                                        </p:tav>
                                      </p:tavLst>
                                    </p:anim>
                                    <p:anim calcmode="lin" valueType="num">
                                      <p:cBhvr additive="base">
                                        <p:cTn id="8" dur="500" fill="hold"/>
                                        <p:tgtEl>
                                          <p:spTgt spid="194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0421"/>
                                        </p:tgtEl>
                                        <p:attrNameLst>
                                          <p:attrName>style.visibility</p:attrName>
                                        </p:attrNameLst>
                                      </p:cBhvr>
                                      <p:to>
                                        <p:strVal val="visible"/>
                                      </p:to>
                                    </p:set>
                                    <p:animEffect transition="in" filter="fade">
                                      <p:cBhvr>
                                        <p:cTn id="13" dur="500"/>
                                        <p:tgtEl>
                                          <p:spTgt spid="6042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24544" y="260648"/>
            <a:ext cx="8168695" cy="1143000"/>
          </a:xfrm>
        </p:spPr>
        <p:txBody>
          <a:bodyPr/>
          <a:lstStyle/>
          <a:p>
            <a:r>
              <a:rPr lang="en-US" altLang="en-US" b="1" i="1" u="sng" dirty="0" smtClean="0"/>
              <a:t>A trip to Ancient </a:t>
            </a:r>
            <a:r>
              <a:rPr lang="en-US" altLang="en-US" b="1" i="1" u="sng" dirty="0" err="1" smtClean="0"/>
              <a:t>Idalion</a:t>
            </a:r>
            <a:endParaRPr lang="el-GR" altLang="en-US" dirty="0" smtClean="0"/>
          </a:p>
        </p:txBody>
      </p:sp>
      <p:sp>
        <p:nvSpPr>
          <p:cNvPr id="3" name="Content Placeholder 2">
            <a:extLst>
              <a:ext uri="{FF2B5EF4-FFF2-40B4-BE49-F238E27FC236}"/>
            </a:extLst>
          </p:cNvPr>
          <p:cNvSpPr>
            <a:spLocks noGrp="1"/>
          </p:cNvSpPr>
          <p:nvPr>
            <p:ph sz="quarter" idx="13"/>
          </p:nvPr>
        </p:nvSpPr>
        <p:spPr>
          <a:xfrm>
            <a:off x="295275" y="1125538"/>
            <a:ext cx="4421188" cy="5975350"/>
          </a:xfrm>
        </p:spPr>
        <p:txBody>
          <a:bodyPr rtlCol="0">
            <a:normAutofit/>
          </a:bodyPr>
          <a:lstStyle/>
          <a:p>
            <a:pPr marL="0" indent="0" eaLnBrk="1" fontAlgn="auto" hangingPunct="1">
              <a:spcAft>
                <a:spcPts val="0"/>
              </a:spcAft>
              <a:buFont typeface="Wingdings" pitchFamily="2" charset="2"/>
              <a:buNone/>
              <a:defRPr/>
            </a:pPr>
            <a:endParaRPr lang="el-GR" sz="2400" dirty="0">
              <a:latin typeface="Bookman Old Style" panose="02050604050505020204" pitchFamily="18" charset="0"/>
            </a:endParaRPr>
          </a:p>
          <a:p>
            <a:pPr>
              <a:defRPr/>
            </a:pPr>
            <a:r>
              <a:rPr lang="el-GR" sz="2400" dirty="0" smtClean="0"/>
              <a:t>Through </a:t>
            </a:r>
            <a:r>
              <a:rPr lang="el-GR" sz="2400" dirty="0" err="1"/>
              <a:t>this</a:t>
            </a:r>
            <a:r>
              <a:rPr lang="el-GR" sz="2400" dirty="0"/>
              <a:t> </a:t>
            </a:r>
            <a:r>
              <a:rPr lang="el-GR" sz="2400" dirty="0" err="1"/>
              <a:t>excursion</a:t>
            </a:r>
            <a:r>
              <a:rPr lang="el-GR" sz="2400" dirty="0"/>
              <a:t> </a:t>
            </a:r>
            <a:r>
              <a:rPr lang="el-GR" sz="2400" dirty="0" err="1"/>
              <a:t>we</a:t>
            </a:r>
            <a:r>
              <a:rPr lang="el-GR" sz="2400" dirty="0"/>
              <a:t> </a:t>
            </a:r>
            <a:r>
              <a:rPr lang="el-GR" sz="2400" dirty="0" err="1"/>
              <a:t>have</a:t>
            </a:r>
            <a:r>
              <a:rPr lang="el-GR" sz="2400" dirty="0"/>
              <a:t> </a:t>
            </a:r>
            <a:r>
              <a:rPr lang="el-GR" sz="2400" dirty="0" err="1"/>
              <a:t>learned</a:t>
            </a:r>
            <a:r>
              <a:rPr lang="el-GR" sz="2400" dirty="0"/>
              <a:t> </a:t>
            </a:r>
            <a:r>
              <a:rPr lang="el-GR" sz="2400" dirty="0" err="1"/>
              <a:t>that</a:t>
            </a:r>
            <a:r>
              <a:rPr lang="el-GR" sz="2400" dirty="0"/>
              <a:t> </a:t>
            </a:r>
            <a:r>
              <a:rPr lang="el-GR" sz="2400" dirty="0" err="1"/>
              <a:t>the</a:t>
            </a:r>
            <a:r>
              <a:rPr lang="el-GR" sz="2400" dirty="0"/>
              <a:t> </a:t>
            </a:r>
            <a:r>
              <a:rPr lang="el-GR" sz="2400" dirty="0" err="1"/>
              <a:t>ancient</a:t>
            </a:r>
            <a:r>
              <a:rPr lang="el-GR" sz="2400" dirty="0"/>
              <a:t> </a:t>
            </a:r>
            <a:r>
              <a:rPr lang="el-GR" sz="2400" dirty="0" err="1"/>
              <a:t>people</a:t>
            </a:r>
            <a:r>
              <a:rPr lang="el-GR" sz="2400" dirty="0"/>
              <a:t> </a:t>
            </a:r>
            <a:r>
              <a:rPr lang="el-GR" sz="2400" dirty="0" err="1"/>
              <a:t>have</a:t>
            </a:r>
            <a:r>
              <a:rPr lang="el-GR" sz="2400" dirty="0"/>
              <a:t> </a:t>
            </a:r>
            <a:r>
              <a:rPr lang="el-GR" sz="2400" dirty="0" err="1"/>
              <a:t>been</a:t>
            </a:r>
            <a:r>
              <a:rPr lang="el-GR" sz="2400" dirty="0"/>
              <a:t> </a:t>
            </a:r>
            <a:r>
              <a:rPr lang="el-GR" sz="2400" dirty="0" err="1"/>
              <a:t>engaged</a:t>
            </a:r>
            <a:r>
              <a:rPr lang="el-GR" sz="2400" dirty="0"/>
              <a:t> </a:t>
            </a:r>
            <a:r>
              <a:rPr lang="el-GR" sz="2400" dirty="0" err="1"/>
              <a:t>in</a:t>
            </a:r>
            <a:r>
              <a:rPr lang="el-GR" sz="2400" dirty="0"/>
              <a:t> </a:t>
            </a:r>
            <a:r>
              <a:rPr lang="el-GR" sz="2400" dirty="0" err="1"/>
              <a:t>fishing</a:t>
            </a:r>
            <a:r>
              <a:rPr lang="el-GR" sz="2400" dirty="0"/>
              <a:t>, </a:t>
            </a:r>
            <a:r>
              <a:rPr lang="el-GR" sz="2400" dirty="0" err="1"/>
              <a:t>livestock</a:t>
            </a:r>
            <a:r>
              <a:rPr lang="el-GR" sz="2400" dirty="0"/>
              <a:t> </a:t>
            </a:r>
            <a:r>
              <a:rPr lang="el-GR" sz="2400" dirty="0" err="1"/>
              <a:t>farming</a:t>
            </a:r>
            <a:r>
              <a:rPr lang="el-GR" sz="2400" dirty="0"/>
              <a:t>, </a:t>
            </a:r>
            <a:r>
              <a:rPr lang="el-GR" sz="2400" dirty="0" err="1"/>
              <a:t>and</a:t>
            </a:r>
            <a:r>
              <a:rPr lang="el-GR" sz="2400" dirty="0"/>
              <a:t> </a:t>
            </a:r>
            <a:r>
              <a:rPr lang="el-GR" sz="2400" dirty="0" err="1"/>
              <a:t>agriculture</a:t>
            </a:r>
            <a:r>
              <a:rPr lang="el-GR" sz="2400" dirty="0"/>
              <a:t> </a:t>
            </a:r>
            <a:r>
              <a:rPr lang="el-GR" sz="2400" dirty="0" err="1"/>
              <a:t>by</a:t>
            </a:r>
            <a:r>
              <a:rPr lang="el-GR" sz="2400" dirty="0"/>
              <a:t> </a:t>
            </a:r>
            <a:r>
              <a:rPr lang="el-GR" sz="2400" dirty="0" err="1"/>
              <a:t>domesticating</a:t>
            </a:r>
            <a:r>
              <a:rPr lang="el-GR" sz="2400" dirty="0"/>
              <a:t> </a:t>
            </a:r>
            <a:r>
              <a:rPr lang="el-GR" sz="2400" dirty="0" err="1"/>
              <a:t>the</a:t>
            </a:r>
            <a:r>
              <a:rPr lang="el-GR" sz="2400" dirty="0"/>
              <a:t> </a:t>
            </a:r>
            <a:r>
              <a:rPr lang="el-GR" sz="2400" dirty="0" err="1"/>
              <a:t>sheep</a:t>
            </a:r>
            <a:r>
              <a:rPr lang="el-GR" sz="2400" dirty="0"/>
              <a:t> </a:t>
            </a:r>
            <a:r>
              <a:rPr lang="el-GR" sz="2400" dirty="0" err="1"/>
              <a:t>from</a:t>
            </a:r>
            <a:r>
              <a:rPr lang="el-GR" sz="2400" dirty="0"/>
              <a:t> </a:t>
            </a:r>
            <a:r>
              <a:rPr lang="el-GR" sz="2400" dirty="0" err="1"/>
              <a:t>which</a:t>
            </a:r>
            <a:r>
              <a:rPr lang="el-GR" sz="2400" dirty="0"/>
              <a:t> </a:t>
            </a:r>
            <a:r>
              <a:rPr lang="el-GR" sz="2400" dirty="0" err="1"/>
              <a:t>they</a:t>
            </a:r>
            <a:r>
              <a:rPr lang="el-GR" sz="2400" dirty="0"/>
              <a:t> </a:t>
            </a:r>
            <a:r>
              <a:rPr lang="el-GR" sz="2400" dirty="0" err="1"/>
              <a:t>used</a:t>
            </a:r>
            <a:r>
              <a:rPr lang="el-GR" sz="2400" dirty="0"/>
              <a:t> </a:t>
            </a:r>
            <a:r>
              <a:rPr lang="el-GR" sz="2400" dirty="0" err="1"/>
              <a:t>the</a:t>
            </a:r>
            <a:r>
              <a:rPr lang="el-GR" sz="2400" dirty="0"/>
              <a:t> </a:t>
            </a:r>
            <a:r>
              <a:rPr lang="el-GR" sz="2400" dirty="0" err="1"/>
              <a:t>wool</a:t>
            </a:r>
            <a:r>
              <a:rPr lang="el-GR" sz="2400" dirty="0"/>
              <a:t> </a:t>
            </a:r>
            <a:r>
              <a:rPr lang="el-GR" sz="2400" dirty="0" err="1"/>
              <a:t>that</a:t>
            </a:r>
            <a:r>
              <a:rPr lang="el-GR" sz="2400" dirty="0"/>
              <a:t> </a:t>
            </a:r>
            <a:r>
              <a:rPr lang="el-GR" sz="2400" dirty="0" err="1"/>
              <a:t>existed</a:t>
            </a:r>
            <a:r>
              <a:rPr lang="el-GR" sz="2400" dirty="0"/>
              <a:t> </a:t>
            </a:r>
            <a:r>
              <a:rPr lang="el-GR" sz="2400" dirty="0" err="1"/>
              <a:t>in</a:t>
            </a:r>
            <a:r>
              <a:rPr lang="el-GR" sz="2400" dirty="0"/>
              <a:t> </a:t>
            </a:r>
            <a:r>
              <a:rPr lang="el-GR" sz="2400" dirty="0" err="1"/>
              <a:t>the</a:t>
            </a:r>
            <a:r>
              <a:rPr lang="el-GR" sz="2400" dirty="0"/>
              <a:t> </a:t>
            </a:r>
            <a:r>
              <a:rPr lang="el-GR" sz="2400" dirty="0" err="1"/>
              <a:t>animal's</a:t>
            </a:r>
            <a:r>
              <a:rPr lang="el-GR" sz="2400" dirty="0"/>
              <a:t> </a:t>
            </a:r>
            <a:r>
              <a:rPr lang="el-GR" sz="2400" dirty="0" err="1"/>
              <a:t>skin</a:t>
            </a:r>
            <a:r>
              <a:rPr lang="el-GR" sz="2400" dirty="0"/>
              <a:t> </a:t>
            </a:r>
            <a:r>
              <a:rPr lang="el-GR" sz="2400" dirty="0" err="1"/>
              <a:t>to</a:t>
            </a:r>
            <a:r>
              <a:rPr lang="el-GR" sz="2400" dirty="0"/>
              <a:t> </a:t>
            </a:r>
            <a:r>
              <a:rPr lang="el-GR" sz="2400" dirty="0" err="1"/>
              <a:t>make</a:t>
            </a:r>
            <a:r>
              <a:rPr lang="el-GR" sz="2400" dirty="0"/>
              <a:t> </a:t>
            </a:r>
            <a:r>
              <a:rPr lang="el-GR" sz="2400" dirty="0" err="1"/>
              <a:t>their</a:t>
            </a:r>
            <a:r>
              <a:rPr lang="el-GR" sz="2400" dirty="0"/>
              <a:t> </a:t>
            </a:r>
            <a:r>
              <a:rPr lang="el-GR" sz="2400" dirty="0" err="1"/>
              <a:t>clothes</a:t>
            </a:r>
            <a:r>
              <a:rPr lang="el-GR" sz="2400" dirty="0" smtClean="0"/>
              <a:t>.</a:t>
            </a:r>
            <a:endParaRPr lang="en-US" sz="2400" dirty="0" smtClean="0"/>
          </a:p>
          <a:p>
            <a:pPr marL="0" indent="0">
              <a:buNone/>
              <a:defRPr/>
            </a:pPr>
            <a:endParaRPr lang="el-GR" sz="2400" dirty="0"/>
          </a:p>
        </p:txBody>
      </p:sp>
      <p:sp>
        <p:nvSpPr>
          <p:cNvPr id="37892" name="AutoShape 2" descr="Image result for cyprus larnaca map"/>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l-GR" altLang="en-US"/>
          </a:p>
        </p:txBody>
      </p:sp>
      <p:pic>
        <p:nvPicPr>
          <p:cNvPr id="62469" name="Picture 3" descr="D:\ERASMUS\Εργασίες μαθητών για δραστηριότητεςNew folder\ΔΑΛΙ\IMG_20190128_0919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484784"/>
            <a:ext cx="2371725"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62469"/>
                                        </p:tgtEl>
                                        <p:attrNameLst>
                                          <p:attrName>style.visibility</p:attrName>
                                        </p:attrNameLst>
                                      </p:cBhvr>
                                      <p:to>
                                        <p:strVal val="visible"/>
                                      </p:to>
                                    </p:set>
                                    <p:animEffect transition="in" filter="wipe(down)">
                                      <p:cBhvr>
                                        <p:cTn id="11" dur="500"/>
                                        <p:tgtEl>
                                          <p:spTgt spid="6246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68560" y="260648"/>
            <a:ext cx="6512511" cy="1143000"/>
          </a:xfrm>
        </p:spPr>
        <p:txBody>
          <a:bodyPr/>
          <a:lstStyle/>
          <a:p>
            <a:pPr marL="0" indent="0">
              <a:buNone/>
            </a:pPr>
            <a:r>
              <a:rPr lang="en-US" altLang="en-US" b="1" i="1" u="sng" dirty="0" smtClean="0"/>
              <a:t>Book </a:t>
            </a:r>
            <a:r>
              <a:rPr lang="en-US" altLang="en-US" b="1" i="1" u="sng" dirty="0" err="1" smtClean="0"/>
              <a:t>excibition</a:t>
            </a:r>
            <a:endParaRPr lang="el-GR" altLang="en-US" dirty="0" smtClean="0"/>
          </a:p>
        </p:txBody>
      </p:sp>
      <p:sp>
        <p:nvSpPr>
          <p:cNvPr id="3" name="Content Placeholder 2">
            <a:extLst>
              <a:ext uri="{FF2B5EF4-FFF2-40B4-BE49-F238E27FC236}"/>
            </a:extLst>
          </p:cNvPr>
          <p:cNvSpPr>
            <a:spLocks noGrp="1"/>
          </p:cNvSpPr>
          <p:nvPr>
            <p:ph sz="quarter" idx="13"/>
          </p:nvPr>
        </p:nvSpPr>
        <p:spPr>
          <a:xfrm>
            <a:off x="285718" y="1268413"/>
            <a:ext cx="4038600" cy="5975350"/>
          </a:xfrm>
        </p:spPr>
        <p:txBody>
          <a:bodyPr rtlCol="0">
            <a:normAutofit/>
          </a:bodyPr>
          <a:lstStyle/>
          <a:p>
            <a:pPr marL="0" indent="0" eaLnBrk="1" fontAlgn="auto" hangingPunct="1">
              <a:spcAft>
                <a:spcPts val="0"/>
              </a:spcAft>
              <a:buFont typeface="Wingdings" pitchFamily="2" charset="2"/>
              <a:buNone/>
              <a:defRPr/>
            </a:pPr>
            <a:endParaRPr lang="el-GR" sz="2400" dirty="0">
              <a:latin typeface="Bookman Old Style" panose="02050604050505020204" pitchFamily="18" charset="0"/>
            </a:endParaRPr>
          </a:p>
          <a:p>
            <a:pPr>
              <a:buFont typeface="Wingdings" pitchFamily="2" charset="2"/>
              <a:buChar char="§"/>
              <a:defRPr/>
            </a:pPr>
            <a:r>
              <a:rPr lang="en-GB" sz="2000" dirty="0" smtClean="0"/>
              <a:t> </a:t>
            </a:r>
            <a:r>
              <a:rPr lang="en-GB" sz="2400" dirty="0" smtClean="0"/>
              <a:t>We </a:t>
            </a:r>
            <a:r>
              <a:rPr lang="en-GB" sz="2400" dirty="0"/>
              <a:t>visited our school's library where a variety of books </a:t>
            </a:r>
            <a:r>
              <a:rPr lang="en-GB" sz="2400" dirty="0" smtClean="0"/>
              <a:t>were exhibited.</a:t>
            </a:r>
          </a:p>
          <a:p>
            <a:pPr>
              <a:buFont typeface="Wingdings" pitchFamily="2" charset="2"/>
              <a:buChar char="§"/>
              <a:defRPr/>
            </a:pPr>
            <a:r>
              <a:rPr lang="en-GB" sz="2400" dirty="0" smtClean="0"/>
              <a:t>There was a vast selection of cooking books filled with delicious recipes, displayed for students to purchase</a:t>
            </a:r>
          </a:p>
          <a:p>
            <a:pPr>
              <a:buFont typeface="Wingdings" pitchFamily="2" charset="2"/>
              <a:buChar char="§"/>
              <a:defRPr/>
            </a:pPr>
            <a:r>
              <a:rPr lang="el-GR" sz="2400" dirty="0" err="1" smtClean="0"/>
              <a:t>There</a:t>
            </a:r>
            <a:r>
              <a:rPr lang="el-GR" sz="2400" dirty="0" smtClean="0"/>
              <a:t> </a:t>
            </a:r>
            <a:r>
              <a:rPr lang="el-GR" sz="2400" dirty="0" err="1"/>
              <a:t>was</a:t>
            </a:r>
            <a:r>
              <a:rPr lang="el-GR" sz="2400" dirty="0"/>
              <a:t> a </a:t>
            </a:r>
            <a:r>
              <a:rPr lang="el-GR" sz="2400" dirty="0" err="1"/>
              <a:t>great</a:t>
            </a:r>
            <a:r>
              <a:rPr lang="el-GR" sz="2400" dirty="0"/>
              <a:t> </a:t>
            </a:r>
            <a:r>
              <a:rPr lang="el-GR" sz="2400" dirty="0" err="1"/>
              <a:t>response</a:t>
            </a:r>
            <a:r>
              <a:rPr lang="el-GR" sz="2400" dirty="0"/>
              <a:t> </a:t>
            </a:r>
            <a:r>
              <a:rPr lang="el-GR" sz="2400" dirty="0" err="1"/>
              <a:t>from</a:t>
            </a:r>
            <a:r>
              <a:rPr lang="el-GR" sz="2400" dirty="0"/>
              <a:t> </a:t>
            </a:r>
            <a:r>
              <a:rPr lang="el-GR" sz="2400" dirty="0" err="1"/>
              <a:t>our</a:t>
            </a:r>
            <a:r>
              <a:rPr lang="el-GR" sz="2400" dirty="0"/>
              <a:t> </a:t>
            </a:r>
            <a:r>
              <a:rPr lang="el-GR" sz="2400" dirty="0" err="1"/>
              <a:t>classmates</a:t>
            </a:r>
            <a:r>
              <a:rPr lang="el-GR" sz="2400" dirty="0"/>
              <a:t> </a:t>
            </a:r>
            <a:r>
              <a:rPr lang="el-GR" sz="2400" dirty="0" err="1"/>
              <a:t>who</a:t>
            </a:r>
            <a:r>
              <a:rPr lang="el-GR" sz="2400" dirty="0"/>
              <a:t> </a:t>
            </a:r>
            <a:r>
              <a:rPr lang="el-GR" sz="2400" dirty="0" err="1"/>
              <a:t>visited</a:t>
            </a:r>
            <a:r>
              <a:rPr lang="el-GR" sz="2400" dirty="0"/>
              <a:t> </a:t>
            </a:r>
            <a:r>
              <a:rPr lang="el-GR" sz="2400" dirty="0" err="1"/>
              <a:t>the</a:t>
            </a:r>
            <a:r>
              <a:rPr lang="el-GR" sz="2400" dirty="0"/>
              <a:t> </a:t>
            </a:r>
            <a:r>
              <a:rPr lang="el-GR" sz="2400" dirty="0" err="1" smtClean="0"/>
              <a:t>exhibition</a:t>
            </a:r>
            <a:r>
              <a:rPr lang="en-US" sz="2400" dirty="0" smtClean="0"/>
              <a:t>. </a:t>
            </a:r>
            <a:endParaRPr lang="el-GR" sz="2400" b="1" dirty="0"/>
          </a:p>
        </p:txBody>
      </p:sp>
      <p:sp>
        <p:nvSpPr>
          <p:cNvPr id="38916" name="AutoShape 2" descr="Image result for cyprus larnaca map"/>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l-GR" altLang="en-US"/>
          </a:p>
        </p:txBody>
      </p:sp>
      <p:pic>
        <p:nvPicPr>
          <p:cNvPr id="64517" name="Picture 2" descr="IMG_20190125_142602_6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412776"/>
            <a:ext cx="3888432" cy="1888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3" descr="IMG_20190125_142649_4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3429000"/>
            <a:ext cx="4329112" cy="2101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500"/>
                                        <p:tgtEl>
                                          <p:spTgt spid="194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4517"/>
                                        </p:tgtEl>
                                        <p:attrNameLst>
                                          <p:attrName>style.visibility</p:attrName>
                                        </p:attrNameLst>
                                      </p:cBhvr>
                                      <p:to>
                                        <p:strVal val="visible"/>
                                      </p:to>
                                    </p:set>
                                    <p:animEffect transition="in" filter="fade">
                                      <p:cBhvr>
                                        <p:cTn id="12" dur="500"/>
                                        <p:tgtEl>
                                          <p:spTgt spid="645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518"/>
                                        </p:tgtEl>
                                        <p:attrNameLst>
                                          <p:attrName>style.visibility</p:attrName>
                                        </p:attrNameLst>
                                      </p:cBhvr>
                                      <p:to>
                                        <p:strVal val="visible"/>
                                      </p:to>
                                    </p:set>
                                    <p:animEffect transition="in" filter="fade">
                                      <p:cBhvr>
                                        <p:cTn id="17" dur="500"/>
                                        <p:tgtEl>
                                          <p:spTgt spid="645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900608" y="144690"/>
            <a:ext cx="9937104" cy="1143000"/>
          </a:xfrm>
        </p:spPr>
        <p:txBody>
          <a:bodyPr>
            <a:normAutofit/>
          </a:bodyPr>
          <a:lstStyle/>
          <a:p>
            <a:pPr marL="0" indent="0" eaLnBrk="1" hangingPunct="1">
              <a:buNone/>
            </a:pPr>
            <a:r>
              <a:rPr lang="en-US" altLang="en-US" dirty="0" err="1" smtClean="0"/>
              <a:t>Tratitional</a:t>
            </a:r>
            <a:r>
              <a:rPr lang="en-US" altLang="en-US" dirty="0" smtClean="0"/>
              <a:t> </a:t>
            </a:r>
            <a:r>
              <a:rPr lang="en-US" altLang="en-US" dirty="0" err="1" smtClean="0"/>
              <a:t>vs</a:t>
            </a:r>
            <a:r>
              <a:rPr lang="en-US" altLang="en-US" dirty="0" smtClean="0"/>
              <a:t> modern breakfast</a:t>
            </a:r>
            <a:endParaRPr lang="el-GR" altLang="en-US" dirty="0" smtClean="0"/>
          </a:p>
        </p:txBody>
      </p:sp>
      <p:sp>
        <p:nvSpPr>
          <p:cNvPr id="3" name="Content Placeholder 2">
            <a:extLst>
              <a:ext uri="{FF2B5EF4-FFF2-40B4-BE49-F238E27FC236}"/>
            </a:extLst>
          </p:cNvPr>
          <p:cNvSpPr>
            <a:spLocks noGrp="1"/>
          </p:cNvSpPr>
          <p:nvPr>
            <p:ph sz="quarter" idx="13"/>
          </p:nvPr>
        </p:nvSpPr>
        <p:spPr>
          <a:xfrm>
            <a:off x="277813" y="1236663"/>
            <a:ext cx="4038600" cy="4525962"/>
          </a:xfrm>
        </p:spPr>
        <p:txBody>
          <a:bodyPr rtlCol="0">
            <a:normAutofit lnSpcReduction="10000"/>
          </a:bodyPr>
          <a:lstStyle/>
          <a:p>
            <a:pPr marL="0" indent="0" eaLnBrk="1" fontAlgn="auto" hangingPunct="1">
              <a:spcAft>
                <a:spcPts val="0"/>
              </a:spcAft>
              <a:buFont typeface="Wingdings" pitchFamily="2" charset="2"/>
              <a:buNone/>
              <a:defRPr/>
            </a:pPr>
            <a:endParaRPr lang="el-GR" sz="2400" dirty="0">
              <a:latin typeface="Bookman Old Style" panose="02050604050505020204" pitchFamily="18" charset="0"/>
            </a:endParaRPr>
          </a:p>
          <a:p>
            <a:pPr>
              <a:buFont typeface="Wingdings" pitchFamily="2" charset="2"/>
              <a:buChar char="§"/>
              <a:defRPr/>
            </a:pPr>
            <a:r>
              <a:rPr lang="en-US" sz="2400" dirty="0"/>
              <a:t>We made a traditional and a modern breakfast in order to compare them and we invited  the students to enjoy it . </a:t>
            </a:r>
          </a:p>
          <a:p>
            <a:pPr>
              <a:buFont typeface="Wingdings" pitchFamily="2" charset="2"/>
              <a:buChar char="§"/>
              <a:defRPr/>
            </a:pPr>
            <a:r>
              <a:rPr lang="en-US" sz="2400" dirty="0" smtClean="0"/>
              <a:t>We found that the </a:t>
            </a:r>
            <a:r>
              <a:rPr lang="en-US" sz="2400" dirty="0"/>
              <a:t>traditional breakfast is </a:t>
            </a:r>
            <a:r>
              <a:rPr lang="en-US" sz="2400" dirty="0" smtClean="0"/>
              <a:t>healthier, since it consists of organic and fresh products that were available at the time  </a:t>
            </a:r>
            <a:endParaRPr lang="el-GR" sz="2400" dirty="0"/>
          </a:p>
          <a:p>
            <a:pPr eaLnBrk="1" fontAlgn="auto" hangingPunct="1">
              <a:spcAft>
                <a:spcPts val="0"/>
              </a:spcAft>
              <a:buFont typeface="Wingdings" pitchFamily="2" charset="2"/>
              <a:buChar char="§"/>
              <a:defRPr/>
            </a:pPr>
            <a:endParaRPr lang="el-GR" b="1" dirty="0"/>
          </a:p>
        </p:txBody>
      </p:sp>
      <p:sp>
        <p:nvSpPr>
          <p:cNvPr id="39940" name="AutoShape 2" descr="Image result for cyprus larnaca map"/>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l-GR" altLang="en-US"/>
          </a:p>
        </p:txBody>
      </p:sp>
      <p:pic>
        <p:nvPicPr>
          <p:cNvPr id="66565" name="Picture 2" descr="D:\ERASMUS\Camera\IMG_20181220_0936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319213"/>
            <a:ext cx="3587750"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6" descr="F:\PARADOSIAKA KA SIXRONA FAGHTA\IMG_36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3933056"/>
            <a:ext cx="3227387" cy="2420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ipe(down)">
                                      <p:cBhvr>
                                        <p:cTn id="7" dur="500"/>
                                        <p:tgtEl>
                                          <p:spTgt spid="194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nodeType="clickEffect">
                                  <p:stCondLst>
                                    <p:cond delay="0"/>
                                  </p:stCondLst>
                                  <p:childTnLst>
                                    <p:set>
                                      <p:cBhvr>
                                        <p:cTn id="11" dur="1" fill="hold">
                                          <p:stCondLst>
                                            <p:cond delay="0"/>
                                          </p:stCondLst>
                                        </p:cTn>
                                        <p:tgtEl>
                                          <p:spTgt spid="66565"/>
                                        </p:tgtEl>
                                        <p:attrNameLst>
                                          <p:attrName>style.visibility</p:attrName>
                                        </p:attrNameLst>
                                      </p:cBhvr>
                                      <p:to>
                                        <p:strVal val="visible"/>
                                      </p:to>
                                    </p:set>
                                    <p:animEffect transition="in" filter="wipe(down)">
                                      <p:cBhvr>
                                        <p:cTn id="12" dur="580">
                                          <p:stCondLst>
                                            <p:cond delay="0"/>
                                          </p:stCondLst>
                                        </p:cTn>
                                        <p:tgtEl>
                                          <p:spTgt spid="66565"/>
                                        </p:tgtEl>
                                      </p:cBhvr>
                                    </p:animEffect>
                                    <p:anim calcmode="lin" valueType="num">
                                      <p:cBhvr>
                                        <p:cTn id="13" dur="1822" tmFilter="0,0; 0.14,0.36; 0.43,0.73; 0.71,0.91; 1.0,1.0">
                                          <p:stCondLst>
                                            <p:cond delay="0"/>
                                          </p:stCondLst>
                                        </p:cTn>
                                        <p:tgtEl>
                                          <p:spTgt spid="6656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656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656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656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6565"/>
                                        </p:tgtEl>
                                        <p:attrNameLst>
                                          <p:attrName>ppt_y</p:attrName>
                                        </p:attrNameLst>
                                      </p:cBhvr>
                                      <p:tavLst>
                                        <p:tav tm="0" fmla="#ppt_y-sin(pi*$)/81">
                                          <p:val>
                                            <p:fltVal val="0"/>
                                          </p:val>
                                        </p:tav>
                                        <p:tav tm="100000">
                                          <p:val>
                                            <p:fltVal val="1"/>
                                          </p:val>
                                        </p:tav>
                                      </p:tavLst>
                                    </p:anim>
                                    <p:animScale>
                                      <p:cBhvr>
                                        <p:cTn id="18" dur="26">
                                          <p:stCondLst>
                                            <p:cond delay="650"/>
                                          </p:stCondLst>
                                        </p:cTn>
                                        <p:tgtEl>
                                          <p:spTgt spid="66565"/>
                                        </p:tgtEl>
                                      </p:cBhvr>
                                      <p:to x="100000" y="60000"/>
                                    </p:animScale>
                                    <p:animScale>
                                      <p:cBhvr>
                                        <p:cTn id="19" dur="166" decel="50000">
                                          <p:stCondLst>
                                            <p:cond delay="676"/>
                                          </p:stCondLst>
                                        </p:cTn>
                                        <p:tgtEl>
                                          <p:spTgt spid="66565"/>
                                        </p:tgtEl>
                                      </p:cBhvr>
                                      <p:to x="100000" y="100000"/>
                                    </p:animScale>
                                    <p:animScale>
                                      <p:cBhvr>
                                        <p:cTn id="20" dur="26">
                                          <p:stCondLst>
                                            <p:cond delay="1312"/>
                                          </p:stCondLst>
                                        </p:cTn>
                                        <p:tgtEl>
                                          <p:spTgt spid="66565"/>
                                        </p:tgtEl>
                                      </p:cBhvr>
                                      <p:to x="100000" y="80000"/>
                                    </p:animScale>
                                    <p:animScale>
                                      <p:cBhvr>
                                        <p:cTn id="21" dur="166" decel="50000">
                                          <p:stCondLst>
                                            <p:cond delay="1338"/>
                                          </p:stCondLst>
                                        </p:cTn>
                                        <p:tgtEl>
                                          <p:spTgt spid="66565"/>
                                        </p:tgtEl>
                                      </p:cBhvr>
                                      <p:to x="100000" y="100000"/>
                                    </p:animScale>
                                    <p:animScale>
                                      <p:cBhvr>
                                        <p:cTn id="22" dur="26">
                                          <p:stCondLst>
                                            <p:cond delay="1642"/>
                                          </p:stCondLst>
                                        </p:cTn>
                                        <p:tgtEl>
                                          <p:spTgt spid="66565"/>
                                        </p:tgtEl>
                                      </p:cBhvr>
                                      <p:to x="100000" y="90000"/>
                                    </p:animScale>
                                    <p:animScale>
                                      <p:cBhvr>
                                        <p:cTn id="23" dur="166" decel="50000">
                                          <p:stCondLst>
                                            <p:cond delay="1668"/>
                                          </p:stCondLst>
                                        </p:cTn>
                                        <p:tgtEl>
                                          <p:spTgt spid="66565"/>
                                        </p:tgtEl>
                                      </p:cBhvr>
                                      <p:to x="100000" y="100000"/>
                                    </p:animScale>
                                    <p:animScale>
                                      <p:cBhvr>
                                        <p:cTn id="24" dur="26">
                                          <p:stCondLst>
                                            <p:cond delay="1808"/>
                                          </p:stCondLst>
                                        </p:cTn>
                                        <p:tgtEl>
                                          <p:spTgt spid="66565"/>
                                        </p:tgtEl>
                                      </p:cBhvr>
                                      <p:to x="100000" y="95000"/>
                                    </p:animScale>
                                    <p:animScale>
                                      <p:cBhvr>
                                        <p:cTn id="25" dur="166" decel="50000">
                                          <p:stCondLst>
                                            <p:cond delay="1834"/>
                                          </p:stCondLst>
                                        </p:cTn>
                                        <p:tgtEl>
                                          <p:spTgt spid="6656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66566"/>
                                        </p:tgtEl>
                                        <p:attrNameLst>
                                          <p:attrName>style.visibility</p:attrName>
                                        </p:attrNameLst>
                                      </p:cBhvr>
                                      <p:to>
                                        <p:strVal val="visible"/>
                                      </p:to>
                                    </p:set>
                                    <p:animEffect transition="in" filter="wipe(down)">
                                      <p:cBhvr>
                                        <p:cTn id="30" dur="580">
                                          <p:stCondLst>
                                            <p:cond delay="0"/>
                                          </p:stCondLst>
                                        </p:cTn>
                                        <p:tgtEl>
                                          <p:spTgt spid="66566"/>
                                        </p:tgtEl>
                                      </p:cBhvr>
                                    </p:animEffect>
                                    <p:anim calcmode="lin" valueType="num">
                                      <p:cBhvr>
                                        <p:cTn id="31" dur="1822" tmFilter="0,0; 0.14,0.36; 0.43,0.73; 0.71,0.91; 1.0,1.0">
                                          <p:stCondLst>
                                            <p:cond delay="0"/>
                                          </p:stCondLst>
                                        </p:cTn>
                                        <p:tgtEl>
                                          <p:spTgt spid="66566"/>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66566"/>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66566"/>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66566"/>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66566"/>
                                        </p:tgtEl>
                                        <p:attrNameLst>
                                          <p:attrName>ppt_y</p:attrName>
                                        </p:attrNameLst>
                                      </p:cBhvr>
                                      <p:tavLst>
                                        <p:tav tm="0" fmla="#ppt_y-sin(pi*$)/81">
                                          <p:val>
                                            <p:fltVal val="0"/>
                                          </p:val>
                                        </p:tav>
                                        <p:tav tm="100000">
                                          <p:val>
                                            <p:fltVal val="1"/>
                                          </p:val>
                                        </p:tav>
                                      </p:tavLst>
                                    </p:anim>
                                    <p:animScale>
                                      <p:cBhvr>
                                        <p:cTn id="36" dur="26">
                                          <p:stCondLst>
                                            <p:cond delay="650"/>
                                          </p:stCondLst>
                                        </p:cTn>
                                        <p:tgtEl>
                                          <p:spTgt spid="66566"/>
                                        </p:tgtEl>
                                      </p:cBhvr>
                                      <p:to x="100000" y="60000"/>
                                    </p:animScale>
                                    <p:animScale>
                                      <p:cBhvr>
                                        <p:cTn id="37" dur="166" decel="50000">
                                          <p:stCondLst>
                                            <p:cond delay="676"/>
                                          </p:stCondLst>
                                        </p:cTn>
                                        <p:tgtEl>
                                          <p:spTgt spid="66566"/>
                                        </p:tgtEl>
                                      </p:cBhvr>
                                      <p:to x="100000" y="100000"/>
                                    </p:animScale>
                                    <p:animScale>
                                      <p:cBhvr>
                                        <p:cTn id="38" dur="26">
                                          <p:stCondLst>
                                            <p:cond delay="1312"/>
                                          </p:stCondLst>
                                        </p:cTn>
                                        <p:tgtEl>
                                          <p:spTgt spid="66566"/>
                                        </p:tgtEl>
                                      </p:cBhvr>
                                      <p:to x="100000" y="80000"/>
                                    </p:animScale>
                                    <p:animScale>
                                      <p:cBhvr>
                                        <p:cTn id="39" dur="166" decel="50000">
                                          <p:stCondLst>
                                            <p:cond delay="1338"/>
                                          </p:stCondLst>
                                        </p:cTn>
                                        <p:tgtEl>
                                          <p:spTgt spid="66566"/>
                                        </p:tgtEl>
                                      </p:cBhvr>
                                      <p:to x="100000" y="100000"/>
                                    </p:animScale>
                                    <p:animScale>
                                      <p:cBhvr>
                                        <p:cTn id="40" dur="26">
                                          <p:stCondLst>
                                            <p:cond delay="1642"/>
                                          </p:stCondLst>
                                        </p:cTn>
                                        <p:tgtEl>
                                          <p:spTgt spid="66566"/>
                                        </p:tgtEl>
                                      </p:cBhvr>
                                      <p:to x="100000" y="90000"/>
                                    </p:animScale>
                                    <p:animScale>
                                      <p:cBhvr>
                                        <p:cTn id="41" dur="166" decel="50000">
                                          <p:stCondLst>
                                            <p:cond delay="1668"/>
                                          </p:stCondLst>
                                        </p:cTn>
                                        <p:tgtEl>
                                          <p:spTgt spid="66566"/>
                                        </p:tgtEl>
                                      </p:cBhvr>
                                      <p:to x="100000" y="100000"/>
                                    </p:animScale>
                                    <p:animScale>
                                      <p:cBhvr>
                                        <p:cTn id="42" dur="26">
                                          <p:stCondLst>
                                            <p:cond delay="1808"/>
                                          </p:stCondLst>
                                        </p:cTn>
                                        <p:tgtEl>
                                          <p:spTgt spid="66566"/>
                                        </p:tgtEl>
                                      </p:cBhvr>
                                      <p:to x="100000" y="95000"/>
                                    </p:animScale>
                                    <p:animScale>
                                      <p:cBhvr>
                                        <p:cTn id="43" dur="166" decel="50000">
                                          <p:stCondLst>
                                            <p:cond delay="1834"/>
                                          </p:stCondLst>
                                        </p:cTn>
                                        <p:tgtEl>
                                          <p:spTgt spid="66566"/>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xEl>
                                              <p:pRg st="1" end="1"/>
                                            </p:txEl>
                                          </p:spTgt>
                                        </p:tgtEl>
                                        <p:attrNameLst>
                                          <p:attrName>style.visibility</p:attrName>
                                        </p:attrNameLst>
                                      </p:cBhvr>
                                      <p:to>
                                        <p:strVal val="visible"/>
                                      </p:to>
                                    </p:set>
                                    <p:animEffect transition="in" filter="fade">
                                      <p:cBhvr>
                                        <p:cTn id="48" dur="1000"/>
                                        <p:tgtEl>
                                          <p:spTgt spid="3">
                                            <p:txEl>
                                              <p:pRg st="1" end="1"/>
                                            </p:txEl>
                                          </p:spTgt>
                                        </p:tgtEl>
                                      </p:cBhvr>
                                    </p:animEffect>
                                    <p:anim calcmode="lin" valueType="num">
                                      <p:cBhvr>
                                        <p:cTn id="4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
                                            <p:txEl>
                                              <p:pRg st="2" end="2"/>
                                            </p:txEl>
                                          </p:spTgt>
                                        </p:tgtEl>
                                        <p:attrNameLst>
                                          <p:attrName>style.visibility</p:attrName>
                                        </p:attrNameLst>
                                      </p:cBhvr>
                                      <p:to>
                                        <p:strVal val="visible"/>
                                      </p:to>
                                    </p:set>
                                    <p:animEffect transition="in" filter="fade">
                                      <p:cBhvr>
                                        <p:cTn id="55" dur="1000"/>
                                        <p:tgtEl>
                                          <p:spTgt spid="3">
                                            <p:txEl>
                                              <p:pRg st="2" end="2"/>
                                            </p:txEl>
                                          </p:spTgt>
                                        </p:tgtEl>
                                      </p:cBhvr>
                                    </p:animEffect>
                                    <p:anim calcmode="lin" valueType="num">
                                      <p:cBhvr>
                                        <p:cTn id="5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gym-vergina-lar.schools.ac.cy/data/uploads/scholeio/photos-sxoleiou/img_64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0"/>
            <a:ext cx="9164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8">
            <a:extLst>
              <a:ext uri="{FF2B5EF4-FFF2-40B4-BE49-F238E27FC236}"/>
            </a:extLst>
          </p:cNvPr>
          <p:cNvSpPr txBox="1">
            <a:spLocks noChangeArrowheads="1"/>
          </p:cNvSpPr>
          <p:nvPr/>
        </p:nvSpPr>
        <p:spPr bwMode="auto">
          <a:xfrm>
            <a:off x="-252536" y="727666"/>
            <a:ext cx="7787725"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ctr" eaLnBrk="1" hangingPunct="1">
              <a:spcBef>
                <a:spcPct val="50000"/>
              </a:spcBef>
              <a:buClrTx/>
              <a:buSzTx/>
              <a:buFontTx/>
              <a:buNone/>
              <a:defRPr/>
            </a:pPr>
            <a:r>
              <a:rPr lang="en-US" altLang="en-US" sz="4400" b="1" dirty="0">
                <a:ln w="1905"/>
                <a:solidFill>
                  <a:srgbClr val="002060"/>
                </a:solidFill>
                <a:effectLst>
                  <a:innerShdw blurRad="69850" dist="43180" dir="5400000">
                    <a:srgbClr val="000000">
                      <a:alpha val="65000"/>
                    </a:srgbClr>
                  </a:innerShdw>
                </a:effectLst>
                <a:latin typeface="Bookman Old Style" panose="02050604050505020204" pitchFamily="18" charset="0"/>
              </a:rPr>
              <a:t>VERGINA GYMNASIUM</a:t>
            </a:r>
            <a:r>
              <a:rPr lang="el-GR" altLang="en-US" sz="4400" b="1" dirty="0">
                <a:ln w="1905"/>
                <a:solidFill>
                  <a:srgbClr val="002060"/>
                </a:solidFill>
                <a:effectLst>
                  <a:innerShdw blurRad="69850" dist="43180" dir="5400000">
                    <a:srgbClr val="000000">
                      <a:alpha val="65000"/>
                    </a:srgbClr>
                  </a:innerShdw>
                </a:effectLst>
                <a:latin typeface="Bookman Old Style" panose="02050604050505020204" pitchFamily="18" charset="0"/>
              </a:rPr>
              <a:t> </a:t>
            </a:r>
            <a:r>
              <a:rPr lang="en-US" altLang="en-US" sz="4400" b="1" dirty="0">
                <a:ln w="1905"/>
                <a:solidFill>
                  <a:srgbClr val="002060"/>
                </a:solidFill>
                <a:effectLst>
                  <a:innerShdw blurRad="69850" dist="43180" dir="5400000">
                    <a:srgbClr val="000000">
                      <a:alpha val="65000"/>
                    </a:srgbClr>
                  </a:innerShdw>
                </a:effectLst>
                <a:latin typeface="Bookman Old Style" panose="02050604050505020204" pitchFamily="18" charset="0"/>
              </a:rPr>
              <a:t>LARNACA</a:t>
            </a:r>
            <a:endParaRPr lang="el-GR" altLang="en-US" sz="4400" b="1" dirty="0">
              <a:ln w="1905"/>
              <a:solidFill>
                <a:srgbClr val="002060"/>
              </a:solidFill>
              <a:effectLst>
                <a:innerShdw blurRad="69850" dist="43180" dir="5400000">
                  <a:srgbClr val="000000">
                    <a:alpha val="65000"/>
                  </a:srgbClr>
                </a:innerShdw>
              </a:effectLst>
              <a:latin typeface="Bookman Old Style" panose="02050604050505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5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267744" y="160338"/>
            <a:ext cx="3582086" cy="1143000"/>
          </a:xfrm>
        </p:spPr>
        <p:txBody>
          <a:bodyPr/>
          <a:lstStyle/>
          <a:p>
            <a:pPr marL="0" indent="0" eaLnBrk="1" hangingPunct="1">
              <a:buNone/>
            </a:pPr>
            <a:r>
              <a:rPr lang="en-US" altLang="en-US" i="1" u="sng" dirty="0" smtClean="0"/>
              <a:t>Recipes</a:t>
            </a:r>
            <a:endParaRPr lang="el-GR" altLang="en-US" i="1" u="sng" dirty="0" smtClean="0"/>
          </a:p>
        </p:txBody>
      </p:sp>
      <p:sp>
        <p:nvSpPr>
          <p:cNvPr id="3" name="Content Placeholder 2">
            <a:extLst>
              <a:ext uri="{FF2B5EF4-FFF2-40B4-BE49-F238E27FC236}"/>
            </a:extLst>
          </p:cNvPr>
          <p:cNvSpPr>
            <a:spLocks noGrp="1"/>
          </p:cNvSpPr>
          <p:nvPr>
            <p:ph sz="quarter" idx="13"/>
          </p:nvPr>
        </p:nvSpPr>
        <p:spPr>
          <a:xfrm>
            <a:off x="277813" y="1236663"/>
            <a:ext cx="4038600" cy="4525962"/>
          </a:xfrm>
        </p:spPr>
        <p:txBody>
          <a:bodyPr rtlCol="0">
            <a:normAutofit/>
          </a:bodyPr>
          <a:lstStyle/>
          <a:p>
            <a:pPr marL="0" indent="0" eaLnBrk="1" fontAlgn="auto" hangingPunct="1">
              <a:spcAft>
                <a:spcPts val="0"/>
              </a:spcAft>
              <a:buFont typeface="Wingdings" pitchFamily="2" charset="2"/>
              <a:buNone/>
              <a:defRPr/>
            </a:pPr>
            <a:endParaRPr lang="el-GR" sz="2400" dirty="0">
              <a:latin typeface="Bookman Old Style" panose="02050604050505020204" pitchFamily="18" charset="0"/>
            </a:endParaRPr>
          </a:p>
          <a:p>
            <a:pPr>
              <a:buFont typeface="Wingdings" pitchFamily="2" charset="2"/>
              <a:buChar char="§"/>
              <a:defRPr/>
            </a:pPr>
            <a:r>
              <a:rPr lang="en-US" sz="2400" dirty="0" smtClean="0"/>
              <a:t>To add, we also </a:t>
            </a:r>
            <a:r>
              <a:rPr lang="en-US" sz="2400" dirty="0"/>
              <a:t>wrote our own </a:t>
            </a:r>
            <a:r>
              <a:rPr lang="en-US" sz="2400" dirty="0" smtClean="0"/>
              <a:t>healthy recipes and made </a:t>
            </a:r>
            <a:r>
              <a:rPr lang="en-US" sz="2400" dirty="0"/>
              <a:t>them </a:t>
            </a:r>
            <a:r>
              <a:rPr lang="en-US" sz="2400" dirty="0" smtClean="0"/>
              <a:t>in the </a:t>
            </a:r>
            <a:r>
              <a:rPr lang="en-US" sz="2400" dirty="0"/>
              <a:t>home </a:t>
            </a:r>
            <a:r>
              <a:rPr lang="en-US" sz="2400" dirty="0" smtClean="0"/>
              <a:t>economics lesson.</a:t>
            </a:r>
          </a:p>
          <a:p>
            <a:pPr marL="457200" indent="-457200">
              <a:buFont typeface="Wingdings" pitchFamily="2" charset="2"/>
              <a:buChar char="§"/>
              <a:defRPr/>
            </a:pPr>
            <a:endParaRPr lang="el-GR" sz="2400" dirty="0"/>
          </a:p>
          <a:p>
            <a:pPr eaLnBrk="1" fontAlgn="auto" hangingPunct="1">
              <a:spcAft>
                <a:spcPts val="0"/>
              </a:spcAft>
              <a:buFont typeface="Arial" panose="020B0604020202020204" pitchFamily="34" charset="0"/>
              <a:buChar char="•"/>
              <a:defRPr/>
            </a:pPr>
            <a:endParaRPr lang="el-GR" b="1" dirty="0"/>
          </a:p>
        </p:txBody>
      </p:sp>
      <p:sp>
        <p:nvSpPr>
          <p:cNvPr id="40964" name="AutoShape 2" descr="Image result for cyprus larnaca map"/>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l-GR" altLang="en-US"/>
          </a:p>
        </p:txBody>
      </p:sp>
      <p:pic>
        <p:nvPicPr>
          <p:cNvPr id="68613" name="Picture 2" descr="F:\Camera\IMG_20181129_1146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897923">
            <a:off x="4356101" y="2132012"/>
            <a:ext cx="3803650" cy="28543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 fill="hold"/>
                                        <p:tgtEl>
                                          <p:spTgt spid="19458"/>
                                        </p:tgtEl>
                                        <p:attrNameLst>
                                          <p:attrName>ppt_x</p:attrName>
                                        </p:attrNameLst>
                                      </p:cBhvr>
                                      <p:tavLst>
                                        <p:tav tm="0">
                                          <p:val>
                                            <p:strVal val="#ppt_x"/>
                                          </p:val>
                                        </p:tav>
                                        <p:tav tm="100000">
                                          <p:val>
                                            <p:strVal val="#ppt_x"/>
                                          </p:val>
                                        </p:tav>
                                      </p:tavLst>
                                    </p:anim>
                                    <p:anim calcmode="lin" valueType="num">
                                      <p:cBhvr additive="base">
                                        <p:cTn id="8" dur="500" fill="hold"/>
                                        <p:tgtEl>
                                          <p:spTgt spid="194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8613"/>
                                        </p:tgtEl>
                                        <p:attrNameLst>
                                          <p:attrName>style.visibility</p:attrName>
                                        </p:attrNameLst>
                                      </p:cBhvr>
                                      <p:to>
                                        <p:strVal val="visible"/>
                                      </p:to>
                                    </p:set>
                                    <p:animEffect transition="in" filter="wipe(down)">
                                      <p:cBhvr>
                                        <p:cTn id="13" dur="500"/>
                                        <p:tgtEl>
                                          <p:spTgt spid="686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ltLang="en-US" i="1" u="sng" dirty="0" smtClean="0"/>
              <a:t>Calendar</a:t>
            </a:r>
            <a:endParaRPr lang="el-GR" altLang="en-US" i="1" u="sng" dirty="0" smtClean="0"/>
          </a:p>
        </p:txBody>
      </p:sp>
      <p:sp>
        <p:nvSpPr>
          <p:cNvPr id="70659" name="Content Placeholder 2"/>
          <p:cNvSpPr>
            <a:spLocks noGrp="1"/>
          </p:cNvSpPr>
          <p:nvPr>
            <p:ph sz="quarter" idx="13"/>
          </p:nvPr>
        </p:nvSpPr>
        <p:spPr>
          <a:xfrm>
            <a:off x="683568" y="1340768"/>
            <a:ext cx="3346704" cy="3474720"/>
          </a:xfrm>
        </p:spPr>
        <p:txBody>
          <a:bodyPr/>
          <a:lstStyle/>
          <a:p>
            <a:pPr>
              <a:buFont typeface="Wingdings" pitchFamily="2" charset="2"/>
              <a:buChar char="§"/>
            </a:pPr>
            <a:r>
              <a:rPr lang="en-US" altLang="en-US" sz="3200" dirty="0" smtClean="0"/>
              <a:t>We dedicated the school calendar to ERASMUS+</a:t>
            </a:r>
            <a:endParaRPr lang="el-GR" altLang="en-US" sz="3200" dirty="0" smtClean="0"/>
          </a:p>
        </p:txBody>
      </p:sp>
      <p:pic>
        <p:nvPicPr>
          <p:cNvPr id="70660" name="Picture 2" descr="D:\ERASMUS\Camera\IMG_20181221_0922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916113"/>
            <a:ext cx="4379912" cy="32861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658"/>
                                        </p:tgtEl>
                                        <p:attrNameLst>
                                          <p:attrName>style.visibility</p:attrName>
                                        </p:attrNameLst>
                                      </p:cBhvr>
                                      <p:to>
                                        <p:strVal val="visible"/>
                                      </p:to>
                                    </p:set>
                                    <p:anim calcmode="lin" valueType="num">
                                      <p:cBhvr additive="base">
                                        <p:cTn id="7" dur="500" fill="hold"/>
                                        <p:tgtEl>
                                          <p:spTgt spid="70658"/>
                                        </p:tgtEl>
                                        <p:attrNameLst>
                                          <p:attrName>ppt_x</p:attrName>
                                        </p:attrNameLst>
                                      </p:cBhvr>
                                      <p:tavLst>
                                        <p:tav tm="0">
                                          <p:val>
                                            <p:strVal val="#ppt_x"/>
                                          </p:val>
                                        </p:tav>
                                        <p:tav tm="100000">
                                          <p:val>
                                            <p:strVal val="#ppt_x"/>
                                          </p:val>
                                        </p:tav>
                                      </p:tavLst>
                                    </p:anim>
                                    <p:anim calcmode="lin" valueType="num">
                                      <p:cBhvr additive="base">
                                        <p:cTn id="8" dur="500" fill="hold"/>
                                        <p:tgtEl>
                                          <p:spTgt spid="706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0659">
                                            <p:txEl>
                                              <p:pRg st="0" end="0"/>
                                            </p:txEl>
                                          </p:spTgt>
                                        </p:tgtEl>
                                        <p:attrNameLst>
                                          <p:attrName>style.visibility</p:attrName>
                                        </p:attrNameLst>
                                      </p:cBhvr>
                                      <p:to>
                                        <p:strVal val="visible"/>
                                      </p:to>
                                    </p:set>
                                    <p:anim calcmode="lin" valueType="num">
                                      <p:cBhvr>
                                        <p:cTn id="13" dur="500" fill="hold"/>
                                        <p:tgtEl>
                                          <p:spTgt spid="70659">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70659">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7065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0660"/>
                                        </p:tgtEl>
                                        <p:attrNameLst>
                                          <p:attrName>style.visibility</p:attrName>
                                        </p:attrNameLst>
                                      </p:cBhvr>
                                      <p:to>
                                        <p:strVal val="visible"/>
                                      </p:to>
                                    </p:set>
                                    <p:animEffect transition="in" filter="fade">
                                      <p:cBhvr>
                                        <p:cTn id="20" dur="1000"/>
                                        <p:tgtEl>
                                          <p:spTgt spid="70660"/>
                                        </p:tgtEl>
                                      </p:cBhvr>
                                    </p:animEffect>
                                    <p:anim calcmode="lin" valueType="num">
                                      <p:cBhvr>
                                        <p:cTn id="21" dur="1000" fill="hold"/>
                                        <p:tgtEl>
                                          <p:spTgt spid="70660"/>
                                        </p:tgtEl>
                                        <p:attrNameLst>
                                          <p:attrName>ppt_x</p:attrName>
                                        </p:attrNameLst>
                                      </p:cBhvr>
                                      <p:tavLst>
                                        <p:tav tm="0">
                                          <p:val>
                                            <p:strVal val="#ppt_x"/>
                                          </p:val>
                                        </p:tav>
                                        <p:tav tm="100000">
                                          <p:val>
                                            <p:strVal val="#ppt_x"/>
                                          </p:val>
                                        </p:tav>
                                      </p:tavLst>
                                    </p:anim>
                                    <p:anim calcmode="lin" valueType="num">
                                      <p:cBhvr>
                                        <p:cTn id="22" dur="1000" fill="hold"/>
                                        <p:tgtEl>
                                          <p:spTgt spid="706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p:bldP spid="7065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260648"/>
            <a:ext cx="6512511" cy="1143000"/>
          </a:xfrm>
        </p:spPr>
        <p:txBody>
          <a:bodyPr/>
          <a:lstStyle/>
          <a:p>
            <a:pPr marL="0" indent="0" eaLnBrk="1" hangingPunct="1">
              <a:buNone/>
            </a:pPr>
            <a:r>
              <a:rPr lang="en-US" altLang="el-GR" dirty="0" smtClean="0">
                <a:latin typeface="Bookman Old Style" pitchFamily="18" charset="0"/>
              </a:rPr>
              <a:t>The Republic of Cyprus</a:t>
            </a:r>
            <a:endParaRPr lang="el-GR" altLang="el-GR" dirty="0" smtClean="0">
              <a:latin typeface="Bookman Old Style" pitchFamily="18" charset="0"/>
            </a:endParaRPr>
          </a:p>
        </p:txBody>
      </p:sp>
      <p:sp>
        <p:nvSpPr>
          <p:cNvPr id="3" name="Content Placeholder 2">
            <a:extLst>
              <a:ext uri="{FF2B5EF4-FFF2-40B4-BE49-F238E27FC236}"/>
            </a:extLst>
          </p:cNvPr>
          <p:cNvSpPr>
            <a:spLocks noGrp="1"/>
          </p:cNvSpPr>
          <p:nvPr>
            <p:ph sz="quarter" idx="13"/>
          </p:nvPr>
        </p:nvSpPr>
        <p:spPr>
          <a:xfrm>
            <a:off x="539750" y="1412875"/>
            <a:ext cx="4330700" cy="5141913"/>
          </a:xfrm>
        </p:spPr>
        <p:txBody>
          <a:bodyPr rtlCol="0">
            <a:normAutofit/>
          </a:bodyPr>
          <a:lstStyle/>
          <a:p>
            <a:pPr eaLnBrk="1" fontAlgn="auto" hangingPunct="1">
              <a:spcAft>
                <a:spcPts val="0"/>
              </a:spcAft>
              <a:buFont typeface="Arial" panose="020B0604020202020204" pitchFamily="34" charset="0"/>
              <a:buChar char="•"/>
              <a:defRPr/>
            </a:pPr>
            <a:r>
              <a:rPr lang="en-US" sz="2400" dirty="0" smtClean="0">
                <a:latin typeface="Bookman Old Style" panose="02050604050505020204" pitchFamily="18" charset="0"/>
              </a:rPr>
              <a:t>Cyprus</a:t>
            </a:r>
            <a:r>
              <a:rPr lang="en-US" sz="2400" dirty="0">
                <a:latin typeface="Bookman Old Style" panose="02050604050505020204" pitchFamily="18" charset="0"/>
              </a:rPr>
              <a:t> is an island in the Eastern Mediterranean,</a:t>
            </a:r>
          </a:p>
          <a:p>
            <a:pPr eaLnBrk="1" fontAlgn="auto" hangingPunct="1">
              <a:spcAft>
                <a:spcPts val="0"/>
              </a:spcAft>
              <a:buFont typeface="Arial" panose="020B0604020202020204" pitchFamily="34" charset="0"/>
              <a:buChar char="•"/>
              <a:defRPr/>
            </a:pPr>
            <a:r>
              <a:rPr lang="en-US" sz="2400" dirty="0">
                <a:latin typeface="Bookman Old Style" panose="02050604050505020204" pitchFamily="18" charset="0"/>
              </a:rPr>
              <a:t>It is located </a:t>
            </a:r>
            <a:r>
              <a:rPr lang="en-US" sz="2400" dirty="0" smtClean="0">
                <a:latin typeface="Bookman Old Style" panose="02050604050505020204" pitchFamily="18" charset="0"/>
              </a:rPr>
              <a:t>between </a:t>
            </a:r>
            <a:r>
              <a:rPr lang="en-US" sz="2400" dirty="0">
                <a:latin typeface="Bookman Old Style" panose="02050604050505020204" pitchFamily="18" charset="0"/>
              </a:rPr>
              <a:t>Europe, Asia and Africa.</a:t>
            </a:r>
          </a:p>
          <a:p>
            <a:pPr eaLnBrk="1" fontAlgn="auto" hangingPunct="1">
              <a:spcAft>
                <a:spcPts val="0"/>
              </a:spcAft>
              <a:buFont typeface="Arial" panose="020B0604020202020204" pitchFamily="34" charset="0"/>
              <a:buChar char="•"/>
              <a:defRPr/>
            </a:pPr>
            <a:r>
              <a:rPr lang="en-US" sz="2400" dirty="0">
                <a:latin typeface="Bookman Old Style" panose="02050604050505020204" pitchFamily="18" charset="0"/>
              </a:rPr>
              <a:t>Cyprus is the third largest island in the </a:t>
            </a:r>
            <a:r>
              <a:rPr lang="en-US" sz="2400" dirty="0" smtClean="0">
                <a:latin typeface="Bookman Old Style" panose="02050604050505020204" pitchFamily="18" charset="0"/>
              </a:rPr>
              <a:t>Mediterranean</a:t>
            </a:r>
          </a:p>
          <a:p>
            <a:pPr eaLnBrk="1" fontAlgn="auto" hangingPunct="1">
              <a:spcAft>
                <a:spcPts val="0"/>
              </a:spcAft>
              <a:buFont typeface="Arial" panose="020B0604020202020204" pitchFamily="34" charset="0"/>
              <a:buChar char="•"/>
              <a:defRPr/>
            </a:pPr>
            <a:r>
              <a:rPr lang="en-US" sz="2400" dirty="0" smtClean="0">
                <a:latin typeface="Bookman Old Style" panose="02050604050505020204" pitchFamily="18" charset="0"/>
              </a:rPr>
              <a:t>It </a:t>
            </a:r>
            <a:r>
              <a:rPr lang="en-US" sz="2400" dirty="0">
                <a:latin typeface="Bookman Old Style" panose="02050604050505020204" pitchFamily="18" charset="0"/>
              </a:rPr>
              <a:t>has a population of around 1 million.  </a:t>
            </a:r>
          </a:p>
          <a:p>
            <a:pPr eaLnBrk="1" fontAlgn="auto" hangingPunct="1">
              <a:spcAft>
                <a:spcPts val="0"/>
              </a:spcAft>
              <a:buFont typeface="Arial" panose="020B0604020202020204" pitchFamily="34" charset="0"/>
              <a:buChar char="•"/>
              <a:defRPr/>
            </a:pPr>
            <a:endParaRPr lang="el-GR" sz="2400" b="1" dirty="0">
              <a:latin typeface="Bookman Old Style" panose="02050604050505020204" pitchFamily="18" charset="0"/>
            </a:endParaRPr>
          </a:p>
          <a:p>
            <a:pPr eaLnBrk="1" fontAlgn="auto" hangingPunct="1">
              <a:spcAft>
                <a:spcPts val="0"/>
              </a:spcAft>
              <a:buFont typeface="Arial" panose="020B0604020202020204" pitchFamily="34" charset="0"/>
              <a:buChar char="•"/>
              <a:defRPr/>
            </a:pPr>
            <a:endParaRPr lang="el-GR" dirty="0"/>
          </a:p>
        </p:txBody>
      </p:sp>
      <p:pic>
        <p:nvPicPr>
          <p:cNvPr id="6" name="Picture 5">
            <a:extLst>
              <a:ext uri="{FF2B5EF4-FFF2-40B4-BE49-F238E27FC236}"/>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36369">
            <a:off x="5537071" y="2086702"/>
            <a:ext cx="2757507" cy="1838338"/>
          </a:xfrm>
          <a:prstGeom prst="snip2DiagRect">
            <a:avLst>
              <a:gd name="adj1" fmla="val 16201"/>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02410">
            <a:off x="5382423" y="3809567"/>
            <a:ext cx="2952328" cy="1736664"/>
          </a:xfrm>
          <a:prstGeom prst="snip2DiagRect">
            <a:avLst>
              <a:gd name="adj1" fmla="val 10566"/>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0"/>
                                        <p:tgtEl>
                                          <p:spTgt spid="3">
                                            <p:txEl>
                                              <p:pRg st="1" end="1"/>
                                            </p:txEl>
                                          </p:spTgt>
                                        </p:tgtEl>
                                      </p:cBhvr>
                                    </p:animEffect>
                                    <p:anim calcmode="lin" valueType="num">
                                      <p:cBhvr>
                                        <p:cTn id="1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2945925"/>
            <a:ext cx="4077270" cy="243860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148" name="Picture 4" descr="aphrodite">
            <a:extLst>
              <a:ext uri="{FF2B5EF4-FFF2-40B4-BE49-F238E27FC236}"/>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rot="20951917">
            <a:off x="4033033" y="581047"/>
            <a:ext cx="3634539" cy="227645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Text Placeholder 2">
            <a:extLst>
              <a:ext uri="{FF2B5EF4-FFF2-40B4-BE49-F238E27FC236}"/>
            </a:extLst>
          </p:cNvPr>
          <p:cNvSpPr>
            <a:spLocks noGrp="1"/>
          </p:cNvSpPr>
          <p:nvPr>
            <p:ph type="body" sz="half" idx="2"/>
          </p:nvPr>
        </p:nvSpPr>
        <p:spPr>
          <a:xfrm>
            <a:off x="250825" y="836613"/>
            <a:ext cx="3671888" cy="4708525"/>
          </a:xfrm>
        </p:spPr>
        <p:txBody>
          <a:bodyPr rtlCol="0">
            <a:normAutofit lnSpcReduction="10000"/>
          </a:bodyPr>
          <a:lstStyle/>
          <a:p>
            <a:pPr algn="ctr" eaLnBrk="1" fontAlgn="auto" hangingPunct="1">
              <a:spcAft>
                <a:spcPts val="0"/>
              </a:spcAft>
              <a:buFont typeface="Arial" panose="020B0604020202020204" pitchFamily="34" charset="0"/>
              <a:buNone/>
              <a:defRPr/>
            </a:pPr>
            <a:r>
              <a:rPr lang="en-US" sz="2000" b="1" dirty="0"/>
              <a:t>Cyprus- The island of Aphrodite</a:t>
            </a:r>
          </a:p>
          <a:p>
            <a:pPr marL="342900" indent="-342900" algn="ctr" eaLnBrk="1" fontAlgn="auto" hangingPunct="1">
              <a:spcAft>
                <a:spcPts val="0"/>
              </a:spcAft>
              <a:buFont typeface="Arial" panose="020B0604020202020204" pitchFamily="34" charset="0"/>
              <a:buChar char="•"/>
              <a:defRPr/>
            </a:pPr>
            <a:endParaRPr lang="en-US" sz="2000" dirty="0"/>
          </a:p>
          <a:p>
            <a:pPr marL="342900" indent="-342900" eaLnBrk="1" fontAlgn="auto" hangingPunct="1">
              <a:spcAft>
                <a:spcPts val="0"/>
              </a:spcAft>
              <a:buFont typeface="Arial" panose="020B0604020202020204" pitchFamily="34" charset="0"/>
              <a:buChar char="•"/>
              <a:defRPr/>
            </a:pPr>
            <a:r>
              <a:rPr lang="en-US" sz="2400" dirty="0">
                <a:latin typeface="Bookman Old Style" panose="02050604050505020204" pitchFamily="18" charset="0"/>
              </a:rPr>
              <a:t>Cyprus is the island of </a:t>
            </a:r>
            <a:r>
              <a:rPr lang="en-US" sz="2400" dirty="0" smtClean="0">
                <a:latin typeface="Bookman Old Style" panose="02050604050505020204" pitchFamily="18" charset="0"/>
              </a:rPr>
              <a:t>love, </a:t>
            </a:r>
            <a:r>
              <a:rPr lang="en-US" sz="2400" dirty="0">
                <a:latin typeface="Bookman Old Style" panose="02050604050505020204" pitchFamily="18" charset="0"/>
              </a:rPr>
              <a:t>the island of </a:t>
            </a:r>
            <a:r>
              <a:rPr lang="en-US" sz="2400" dirty="0" smtClean="0">
                <a:latin typeface="Bookman Old Style" panose="02050604050505020204" pitchFamily="18" charset="0"/>
              </a:rPr>
              <a:t>Aphrodite.</a:t>
            </a:r>
            <a:endParaRPr lang="en-US" sz="2400" dirty="0">
              <a:latin typeface="Bookman Old Style" panose="02050604050505020204" pitchFamily="18" charset="0"/>
            </a:endParaRPr>
          </a:p>
          <a:p>
            <a:pPr marL="342900" indent="-342900" eaLnBrk="1" fontAlgn="auto" hangingPunct="1">
              <a:spcAft>
                <a:spcPts val="0"/>
              </a:spcAft>
              <a:buFont typeface="Arial" panose="020B0604020202020204" pitchFamily="34" charset="0"/>
              <a:buChar char="•"/>
              <a:defRPr/>
            </a:pPr>
            <a:r>
              <a:rPr lang="en-US" sz="2400" dirty="0">
                <a:latin typeface="Bookman Old Style" panose="02050604050505020204" pitchFamily="18" charset="0"/>
              </a:rPr>
              <a:t>It is located  900 Km southeast of </a:t>
            </a:r>
            <a:r>
              <a:rPr lang="en-US" sz="2400" dirty="0" smtClean="0">
                <a:latin typeface="Bookman Old Style" panose="02050604050505020204" pitchFamily="18" charset="0"/>
              </a:rPr>
              <a:t>Greece,</a:t>
            </a:r>
            <a:endParaRPr lang="en-US" sz="2400" dirty="0">
              <a:latin typeface="Bookman Old Style" panose="02050604050505020204" pitchFamily="18" charset="0"/>
            </a:endParaRPr>
          </a:p>
          <a:p>
            <a:pPr marL="342900" indent="-342900" eaLnBrk="1" fontAlgn="auto" hangingPunct="1">
              <a:spcAft>
                <a:spcPts val="0"/>
              </a:spcAft>
              <a:buFont typeface="Arial" panose="020B0604020202020204" pitchFamily="34" charset="0"/>
              <a:buChar char="•"/>
              <a:defRPr/>
            </a:pPr>
            <a:r>
              <a:rPr lang="en-US" sz="2400" dirty="0">
                <a:latin typeface="Bookman Old Style" panose="02050604050505020204" pitchFamily="18" charset="0"/>
              </a:rPr>
              <a:t>400Km from Rode island  and only </a:t>
            </a:r>
            <a:r>
              <a:rPr lang="en-US" sz="2400" dirty="0" smtClean="0">
                <a:latin typeface="Bookman Old Style" panose="02050604050505020204" pitchFamily="18" charset="0"/>
              </a:rPr>
              <a:t>100 Km </a:t>
            </a:r>
            <a:r>
              <a:rPr lang="en-US" sz="2400" dirty="0">
                <a:latin typeface="Bookman Old Style" panose="02050604050505020204" pitchFamily="18" charset="0"/>
              </a:rPr>
              <a:t>south of Turkey. </a:t>
            </a:r>
          </a:p>
          <a:p>
            <a:pPr marL="342900" indent="-342900" eaLnBrk="1" fontAlgn="auto" hangingPunct="1">
              <a:spcAft>
                <a:spcPts val="0"/>
              </a:spcAft>
              <a:buFont typeface="Arial" panose="020B0604020202020204" pitchFamily="34" charset="0"/>
              <a:buChar char="•"/>
              <a:defRPr/>
            </a:pPr>
            <a:r>
              <a:rPr lang="en-US" sz="2400" dirty="0">
                <a:latin typeface="Bookman Old Style" panose="02050604050505020204" pitchFamily="18" charset="0"/>
              </a:rPr>
              <a:t>It  is west of Syria and </a:t>
            </a:r>
            <a:r>
              <a:rPr lang="en-US" sz="2400" dirty="0" smtClean="0">
                <a:latin typeface="Bookman Old Style" panose="02050604050505020204" pitchFamily="18" charset="0"/>
              </a:rPr>
              <a:t>Lebanon</a:t>
            </a:r>
            <a:endParaRPr lang="el-GR" sz="2400" dirty="0"/>
          </a:p>
        </p:txBody>
      </p:sp>
      <p:pic>
        <p:nvPicPr>
          <p:cNvPr id="6149" name="Picture 5" descr="cyprus_encyclopedia">
            <a:extLst>
              <a:ext uri="{FF2B5EF4-FFF2-40B4-BE49-F238E27FC236}"/>
            </a:extLst>
          </p:cNvPr>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rot="569214">
            <a:off x="6297613" y="1487488"/>
            <a:ext cx="2846387" cy="22415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1000"/>
                                        <p:tgtEl>
                                          <p:spTgt spid="6148"/>
                                        </p:tgtEl>
                                      </p:cBhvr>
                                    </p:animEffect>
                                    <p:anim calcmode="lin" valueType="num">
                                      <p:cBhvr>
                                        <p:cTn id="8" dur="1000" fill="hold"/>
                                        <p:tgtEl>
                                          <p:spTgt spid="6148"/>
                                        </p:tgtEl>
                                        <p:attrNameLst>
                                          <p:attrName>ppt_x</p:attrName>
                                        </p:attrNameLst>
                                      </p:cBhvr>
                                      <p:tavLst>
                                        <p:tav tm="0">
                                          <p:val>
                                            <p:strVal val="#ppt_x"/>
                                          </p:val>
                                        </p:tav>
                                        <p:tav tm="100000">
                                          <p:val>
                                            <p:strVal val="#ppt_x"/>
                                          </p:val>
                                        </p:tav>
                                      </p:tavLst>
                                    </p:anim>
                                    <p:anim calcmode="lin" valueType="num">
                                      <p:cBhvr>
                                        <p:cTn id="9"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6149"/>
                                        </p:tgtEl>
                                        <p:attrNameLst>
                                          <p:attrName>style.visibility</p:attrName>
                                        </p:attrNameLst>
                                      </p:cBhvr>
                                      <p:to>
                                        <p:strVal val="visible"/>
                                      </p:to>
                                    </p:set>
                                    <p:animEffect transition="in" filter="fade">
                                      <p:cBhvr>
                                        <p:cTn id="18" dur="1000"/>
                                        <p:tgtEl>
                                          <p:spTgt spid="6149"/>
                                        </p:tgtEl>
                                      </p:cBhvr>
                                    </p:animEffect>
                                    <p:anim calcmode="lin" valueType="num">
                                      <p:cBhvr>
                                        <p:cTn id="19" dur="1000" fill="hold"/>
                                        <p:tgtEl>
                                          <p:spTgt spid="6149"/>
                                        </p:tgtEl>
                                        <p:attrNameLst>
                                          <p:attrName>ppt_x</p:attrName>
                                        </p:attrNameLst>
                                      </p:cBhvr>
                                      <p:tavLst>
                                        <p:tav tm="0">
                                          <p:val>
                                            <p:strVal val="#ppt_x"/>
                                          </p:val>
                                        </p:tav>
                                        <p:tav tm="100000">
                                          <p:val>
                                            <p:strVal val="#ppt_x"/>
                                          </p:val>
                                        </p:tav>
                                      </p:tavLst>
                                    </p:anim>
                                    <p:anim calcmode="lin" valueType="num">
                                      <p:cBhvr>
                                        <p:cTn id="20" dur="1000" fill="hold"/>
                                        <p:tgtEl>
                                          <p:spTgt spid="6149"/>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a:extLst>
              <a:ext uri="{FF2B5EF4-FFF2-40B4-BE49-F238E27FC236}"/>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89587">
            <a:off x="4534954" y="2112877"/>
            <a:ext cx="4344844" cy="205596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4" name="Title 3"/>
          <p:cNvSpPr>
            <a:spLocks noGrp="1"/>
          </p:cNvSpPr>
          <p:nvPr>
            <p:ph type="title"/>
          </p:nvPr>
        </p:nvSpPr>
        <p:spPr>
          <a:xfrm>
            <a:off x="1547664" y="404664"/>
            <a:ext cx="6512511" cy="1143000"/>
          </a:xfrm>
        </p:spPr>
        <p:txBody>
          <a:bodyPr/>
          <a:lstStyle/>
          <a:p>
            <a:pPr marL="0" indent="0" eaLnBrk="1" hangingPunct="1">
              <a:buNone/>
            </a:pPr>
            <a:r>
              <a:rPr lang="en-US" altLang="el-GR" dirty="0" smtClean="0"/>
              <a:t>The history of Cyprus</a:t>
            </a:r>
            <a:endParaRPr lang="el-GR" altLang="el-GR" dirty="0" smtClean="0"/>
          </a:p>
        </p:txBody>
      </p:sp>
      <p:sp>
        <p:nvSpPr>
          <p:cNvPr id="7172" name="Content Placeholder 4">
            <a:extLst>
              <a:ext uri="{FF2B5EF4-FFF2-40B4-BE49-F238E27FC236}"/>
            </a:extLst>
          </p:cNvPr>
          <p:cNvSpPr>
            <a:spLocks noGrp="1"/>
          </p:cNvSpPr>
          <p:nvPr>
            <p:ph sz="quarter" idx="13"/>
          </p:nvPr>
        </p:nvSpPr>
        <p:spPr>
          <a:xfrm>
            <a:off x="252413" y="1268413"/>
            <a:ext cx="4176712" cy="5256212"/>
          </a:xfrm>
        </p:spPr>
        <p:txBody>
          <a:bodyPr/>
          <a:lstStyle/>
          <a:p>
            <a:pPr eaLnBrk="1" hangingPunct="1">
              <a:buFont typeface="Arial" panose="020B0604020202020204" pitchFamily="34" charset="0"/>
              <a:buChar char="•"/>
              <a:defRPr/>
            </a:pPr>
            <a:endParaRPr lang="en-US" altLang="el-GR" sz="2000" dirty="0" smtClean="0">
              <a:latin typeface="Bookman Old Style" panose="02050604050505020204" pitchFamily="18" charset="0"/>
            </a:endParaRPr>
          </a:p>
          <a:p>
            <a:pPr eaLnBrk="1" hangingPunct="1">
              <a:buFont typeface="Arial" panose="020B0604020202020204" pitchFamily="34" charset="0"/>
              <a:buChar char="•"/>
              <a:defRPr/>
            </a:pPr>
            <a:r>
              <a:rPr lang="en-US" altLang="el-GR" sz="2000" dirty="0" smtClean="0">
                <a:latin typeface="Bookman Old Style" panose="02050604050505020204" pitchFamily="18" charset="0"/>
              </a:rPr>
              <a:t>Cyprus has </a:t>
            </a:r>
            <a:r>
              <a:rPr lang="en-US" altLang="el-GR" sz="2000" dirty="0">
                <a:latin typeface="Bookman Old Style" panose="02050604050505020204" pitchFamily="18" charset="0"/>
              </a:rPr>
              <a:t>a long history.  </a:t>
            </a:r>
          </a:p>
          <a:p>
            <a:pPr eaLnBrk="1" hangingPunct="1">
              <a:buFont typeface="Arial" panose="020B0604020202020204" pitchFamily="34" charset="0"/>
              <a:buChar char="•"/>
              <a:defRPr/>
            </a:pPr>
            <a:r>
              <a:rPr lang="en-US" altLang="el-GR" sz="2000" dirty="0" smtClean="0">
                <a:latin typeface="Bookman Old Style" panose="02050604050505020204" pitchFamily="18" charset="0"/>
              </a:rPr>
              <a:t>Cyprus was settled from </a:t>
            </a:r>
            <a:r>
              <a:rPr lang="en-US" altLang="el-GR" sz="2000" dirty="0">
                <a:latin typeface="Bookman Old Style" panose="02050604050505020204" pitchFamily="18" charset="0"/>
              </a:rPr>
              <a:t>10th millennium BC. </a:t>
            </a:r>
          </a:p>
          <a:p>
            <a:pPr eaLnBrk="1" hangingPunct="1">
              <a:buFont typeface="Arial" panose="020B0604020202020204" pitchFamily="34" charset="0"/>
              <a:buChar char="•"/>
              <a:defRPr/>
            </a:pPr>
            <a:r>
              <a:rPr lang="en-US" altLang="el-GR" sz="2000" dirty="0" smtClean="0">
                <a:latin typeface="Bookman Old Style" panose="02050604050505020204" pitchFamily="18" charset="0"/>
              </a:rPr>
              <a:t>Cyprus </a:t>
            </a:r>
            <a:r>
              <a:rPr lang="en-US" altLang="el-GR" sz="2000" dirty="0">
                <a:latin typeface="Bookman Old Style" panose="02050604050505020204" pitchFamily="18" charset="0"/>
              </a:rPr>
              <a:t>was subsequently occupied by  the empires of the Assyrians,  Egyptians </a:t>
            </a:r>
          </a:p>
          <a:p>
            <a:pPr marL="0" indent="0" eaLnBrk="1" hangingPunct="1">
              <a:buFont typeface="Arial" panose="020B0604020202020204" pitchFamily="34" charset="0"/>
              <a:buNone/>
              <a:defRPr/>
            </a:pPr>
            <a:r>
              <a:rPr lang="en-US" altLang="el-GR" sz="2000" dirty="0">
                <a:latin typeface="Bookman Old Style" panose="02050604050505020204" pitchFamily="18" charset="0"/>
              </a:rPr>
              <a:t>    and Persians from whom the</a:t>
            </a:r>
          </a:p>
          <a:p>
            <a:pPr marL="0" indent="0" eaLnBrk="1" hangingPunct="1">
              <a:buFont typeface="Arial" panose="020B0604020202020204" pitchFamily="34" charset="0"/>
              <a:buNone/>
              <a:defRPr/>
            </a:pPr>
            <a:r>
              <a:rPr lang="en-US" altLang="el-GR" sz="2000" dirty="0">
                <a:latin typeface="Bookman Old Style" panose="02050604050505020204" pitchFamily="18" charset="0"/>
              </a:rPr>
              <a:t>   island was seized in 333 BC</a:t>
            </a:r>
          </a:p>
          <a:p>
            <a:pPr marL="0" indent="0" eaLnBrk="1" hangingPunct="1">
              <a:buFont typeface="Arial" panose="020B0604020202020204" pitchFamily="34" charset="0"/>
              <a:buNone/>
              <a:defRPr/>
            </a:pPr>
            <a:r>
              <a:rPr lang="en-US" altLang="el-GR" sz="2000" dirty="0">
                <a:latin typeface="Bookman Old Style" panose="02050604050505020204" pitchFamily="18" charset="0"/>
              </a:rPr>
              <a:t>   by Alexander the Great.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8197"/>
                                        </p:tgtEl>
                                        <p:attrNameLst>
                                          <p:attrName>style.visibility</p:attrName>
                                        </p:attrNameLst>
                                      </p:cBhvr>
                                      <p:to>
                                        <p:strVal val="visible"/>
                                      </p:to>
                                    </p:set>
                                    <p:animEffect transition="in" filter="fade">
                                      <p:cBhvr>
                                        <p:cTn id="11" dur="500"/>
                                        <p:tgtEl>
                                          <p:spTgt spid="819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7172">
                                            <p:txEl>
                                              <p:pRg st="2" end="2"/>
                                            </p:txEl>
                                          </p:spTgt>
                                        </p:tgtEl>
                                        <p:attrNameLst>
                                          <p:attrName>style.visibility</p:attrName>
                                        </p:attrNameLst>
                                      </p:cBhvr>
                                      <p:to>
                                        <p:strVal val="visible"/>
                                      </p:to>
                                    </p:set>
                                    <p:anim calcmode="lin" valueType="num">
                                      <p:cBhvr additive="base">
                                        <p:cTn id="16" dur="500" fill="hold"/>
                                        <p:tgtEl>
                                          <p:spTgt spid="7172">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717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172">
                                            <p:txEl>
                                              <p:pRg st="1" end="1"/>
                                            </p:txEl>
                                          </p:spTgt>
                                        </p:tgtEl>
                                        <p:attrNameLst>
                                          <p:attrName>style.visibility</p:attrName>
                                        </p:attrNameLst>
                                      </p:cBhvr>
                                      <p:to>
                                        <p:strVal val="visible"/>
                                      </p:to>
                                    </p:set>
                                    <p:anim calcmode="lin" valueType="num">
                                      <p:cBhvr additive="base">
                                        <p:cTn id="22" dur="500" fill="hold"/>
                                        <p:tgtEl>
                                          <p:spTgt spid="7172">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17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7172">
                                            <p:txEl>
                                              <p:pRg st="3" end="3"/>
                                            </p:txEl>
                                          </p:spTgt>
                                        </p:tgtEl>
                                        <p:attrNameLst>
                                          <p:attrName>style.visibility</p:attrName>
                                        </p:attrNameLst>
                                      </p:cBhvr>
                                      <p:to>
                                        <p:strVal val="visible"/>
                                      </p:to>
                                    </p:set>
                                    <p:anim calcmode="lin" valueType="num">
                                      <p:cBhvr additive="base">
                                        <p:cTn id="28" dur="500" fill="hold"/>
                                        <p:tgtEl>
                                          <p:spTgt spid="7172">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7172">
                                            <p:txEl>
                                              <p:pRg st="3" end="3"/>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7172">
                                            <p:txEl>
                                              <p:pRg st="4" end="4"/>
                                            </p:txEl>
                                          </p:spTgt>
                                        </p:tgtEl>
                                        <p:attrNameLst>
                                          <p:attrName>style.visibility</p:attrName>
                                        </p:attrNameLst>
                                      </p:cBhvr>
                                      <p:to>
                                        <p:strVal val="visible"/>
                                      </p:to>
                                    </p:set>
                                    <p:anim calcmode="lin" valueType="num">
                                      <p:cBhvr additive="base">
                                        <p:cTn id="32" dur="500" fill="hold"/>
                                        <p:tgtEl>
                                          <p:spTgt spid="7172">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7172">
                                            <p:txEl>
                                              <p:pRg st="4" end="4"/>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7172">
                                            <p:txEl>
                                              <p:pRg st="5" end="5"/>
                                            </p:txEl>
                                          </p:spTgt>
                                        </p:tgtEl>
                                        <p:attrNameLst>
                                          <p:attrName>style.visibility</p:attrName>
                                        </p:attrNameLst>
                                      </p:cBhvr>
                                      <p:to>
                                        <p:strVal val="visible"/>
                                      </p:to>
                                    </p:set>
                                    <p:anim calcmode="lin" valueType="num">
                                      <p:cBhvr additive="base">
                                        <p:cTn id="36" dur="500" fill="hold"/>
                                        <p:tgtEl>
                                          <p:spTgt spid="7172">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7172">
                                            <p:txEl>
                                              <p:pRg st="5" end="5"/>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7172">
                                            <p:txEl>
                                              <p:pRg st="6" end="6"/>
                                            </p:txEl>
                                          </p:spTgt>
                                        </p:tgtEl>
                                        <p:attrNameLst>
                                          <p:attrName>style.visibility</p:attrName>
                                        </p:attrNameLst>
                                      </p:cBhvr>
                                      <p:to>
                                        <p:strVal val="visible"/>
                                      </p:to>
                                    </p:set>
                                    <p:anim calcmode="lin" valueType="num">
                                      <p:cBhvr additive="base">
                                        <p:cTn id="40" dur="500" fill="hold"/>
                                        <p:tgtEl>
                                          <p:spTgt spid="7172">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717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extLst>
          </p:cNvPr>
          <p:cNvSpPr>
            <a:spLocks noGrp="1"/>
          </p:cNvSpPr>
          <p:nvPr>
            <p:ph sz="quarter" idx="13"/>
          </p:nvPr>
        </p:nvSpPr>
        <p:spPr>
          <a:xfrm>
            <a:off x="323850" y="981075"/>
            <a:ext cx="4691063" cy="5257800"/>
          </a:xfrm>
        </p:spPr>
        <p:txBody>
          <a:bodyPr rtlCol="0">
            <a:normAutofit/>
          </a:bodyPr>
          <a:lstStyle/>
          <a:p>
            <a:pPr marL="0" indent="0" algn="ctr" eaLnBrk="1" fontAlgn="auto" hangingPunct="1">
              <a:spcAft>
                <a:spcPts val="0"/>
              </a:spcAft>
              <a:buFont typeface="Arial" charset="0"/>
              <a:buNone/>
              <a:defRPr/>
            </a:pPr>
            <a:r>
              <a:rPr lang="en-US" b="1" u="sng" dirty="0">
                <a:latin typeface="Bookman Old Style" panose="02050604050505020204" pitchFamily="18" charset="0"/>
              </a:rPr>
              <a:t>The Republic of Cyprus</a:t>
            </a:r>
          </a:p>
          <a:p>
            <a:pPr eaLnBrk="1" fontAlgn="auto" hangingPunct="1">
              <a:spcAft>
                <a:spcPts val="0"/>
              </a:spcAft>
              <a:buFont typeface="Arial" panose="020B0604020202020204" pitchFamily="34" charset="0"/>
              <a:buChar char="•"/>
              <a:defRPr/>
            </a:pPr>
            <a:endParaRPr lang="en-US" dirty="0">
              <a:latin typeface="Bookman Old Style" panose="02050604050505020204" pitchFamily="18" charset="0"/>
            </a:endParaRPr>
          </a:p>
          <a:p>
            <a:pPr eaLnBrk="1" fontAlgn="auto" hangingPunct="1">
              <a:spcAft>
                <a:spcPts val="0"/>
              </a:spcAft>
              <a:buFont typeface="Arial" panose="020B0604020202020204" pitchFamily="34" charset="0"/>
              <a:buChar char="•"/>
              <a:defRPr/>
            </a:pPr>
            <a:endParaRPr lang="en-US" dirty="0">
              <a:latin typeface="Bookman Old Style" panose="02050604050505020204" pitchFamily="18" charset="0"/>
            </a:endParaRPr>
          </a:p>
          <a:p>
            <a:pPr eaLnBrk="1" fontAlgn="auto" hangingPunct="1">
              <a:spcAft>
                <a:spcPts val="0"/>
              </a:spcAft>
              <a:buFont typeface="Arial" panose="020B0604020202020204" pitchFamily="34" charset="0"/>
              <a:buChar char="•"/>
              <a:defRPr/>
            </a:pPr>
            <a:r>
              <a:rPr lang="en-US" dirty="0">
                <a:latin typeface="Bookman Old Style" panose="02050604050505020204" pitchFamily="18" charset="0"/>
              </a:rPr>
              <a:t>Cyprus became independent in 1960 after the Zurich- London agreement </a:t>
            </a:r>
          </a:p>
          <a:p>
            <a:pPr eaLnBrk="1" fontAlgn="auto" hangingPunct="1">
              <a:spcAft>
                <a:spcPts val="0"/>
              </a:spcAft>
              <a:buFont typeface="Arial" panose="020B0604020202020204" pitchFamily="34" charset="0"/>
              <a:buChar char="•"/>
              <a:defRPr/>
            </a:pPr>
            <a:endParaRPr lang="el-GR" b="1" dirty="0"/>
          </a:p>
        </p:txBody>
      </p:sp>
      <p:pic>
        <p:nvPicPr>
          <p:cNvPr id="8195" name="Picture 3">
            <a:extLst>
              <a:ext uri="{FF2B5EF4-FFF2-40B4-BE49-F238E27FC236}"/>
            </a:extLst>
          </p:cNvPr>
          <p:cNvPicPr>
            <a:picLocks noGrp="1" noChangeAspect="1" noChangeArrowheads="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5220072" y="2780928"/>
            <a:ext cx="3346450" cy="223096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1000"/>
                                        <p:tgtEl>
                                          <p:spTgt spid="8195"/>
                                        </p:tgtEl>
                                      </p:cBhvr>
                                    </p:animEffect>
                                    <p:anim calcmode="lin" valueType="num">
                                      <p:cBhvr>
                                        <p:cTn id="8" dur="1000" fill="hold"/>
                                        <p:tgtEl>
                                          <p:spTgt spid="8195"/>
                                        </p:tgtEl>
                                        <p:attrNameLst>
                                          <p:attrName>ppt_x</p:attrName>
                                        </p:attrNameLst>
                                      </p:cBhvr>
                                      <p:tavLst>
                                        <p:tav tm="0">
                                          <p:val>
                                            <p:strVal val="#ppt_x"/>
                                          </p:val>
                                        </p:tav>
                                        <p:tav tm="100000">
                                          <p:val>
                                            <p:strVal val="#ppt_x"/>
                                          </p:val>
                                        </p:tav>
                                      </p:tavLst>
                                    </p:anim>
                                    <p:anim calcmode="lin" valueType="num">
                                      <p:cBhvr>
                                        <p:cTn id="9"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83568" y="1124744"/>
            <a:ext cx="4038600" cy="5400675"/>
          </a:xfrm>
        </p:spPr>
        <p:txBody>
          <a:bodyPr/>
          <a:lstStyle/>
          <a:p>
            <a:pPr eaLnBrk="1" hangingPunct="1"/>
            <a:r>
              <a:rPr lang="en-US" altLang="el-GR" sz="2400" dirty="0">
                <a:latin typeface="Bookman Old Style" pitchFamily="18" charset="0"/>
              </a:rPr>
              <a:t>On July </a:t>
            </a:r>
            <a:r>
              <a:rPr lang="en-US" altLang="el-GR" sz="2400" dirty="0" smtClean="0">
                <a:latin typeface="Bookman Old Style" pitchFamily="18" charset="0"/>
              </a:rPr>
              <a:t>15th, 1974  </a:t>
            </a:r>
            <a:r>
              <a:rPr lang="en-US" altLang="el-GR" sz="2400" dirty="0">
                <a:latin typeface="Bookman Old Style" pitchFamily="18" charset="0"/>
              </a:rPr>
              <a:t>there was a military </a:t>
            </a:r>
            <a:r>
              <a:rPr lang="en-US" altLang="el-GR" sz="2400" dirty="0" smtClean="0">
                <a:latin typeface="Bookman Old Style" pitchFamily="18" charset="0"/>
              </a:rPr>
              <a:t>coup. </a:t>
            </a:r>
            <a:endParaRPr lang="en-US" altLang="el-GR" sz="2400" dirty="0">
              <a:latin typeface="Bookman Old Style" pitchFamily="18" charset="0"/>
            </a:endParaRPr>
          </a:p>
          <a:p>
            <a:pPr eaLnBrk="1" hangingPunct="1"/>
            <a:r>
              <a:rPr lang="en-US" altLang="el-GR" sz="2400" dirty="0">
                <a:latin typeface="Bookman Old Style" pitchFamily="18" charset="0"/>
              </a:rPr>
              <a:t>This  was followed by a Turkish invasion on  July </a:t>
            </a:r>
            <a:r>
              <a:rPr lang="en-US" altLang="el-GR" sz="2400" dirty="0" smtClean="0">
                <a:latin typeface="Bookman Old Style" pitchFamily="18" charset="0"/>
              </a:rPr>
              <a:t>20</a:t>
            </a:r>
            <a:r>
              <a:rPr lang="en-US" altLang="el-GR" sz="2400" baseline="30000" dirty="0" smtClean="0">
                <a:latin typeface="Bookman Old Style" pitchFamily="18" charset="0"/>
              </a:rPr>
              <a:t>th</a:t>
            </a:r>
            <a:r>
              <a:rPr lang="en-US" altLang="el-GR" sz="2400" dirty="0" smtClean="0">
                <a:latin typeface="Bookman Old Style" pitchFamily="18" charset="0"/>
              </a:rPr>
              <a:t> 1974</a:t>
            </a:r>
            <a:endParaRPr lang="en-US" altLang="el-GR" sz="2400" dirty="0">
              <a:latin typeface="Bookman Old Style" pitchFamily="18" charset="0"/>
            </a:endParaRPr>
          </a:p>
          <a:p>
            <a:pPr eaLnBrk="1" hangingPunct="1"/>
            <a:r>
              <a:rPr lang="en-US" altLang="el-GR" sz="2400" dirty="0">
                <a:latin typeface="Bookman Old Style" pitchFamily="18" charset="0"/>
              </a:rPr>
              <a:t> The island and its people remain divided until today.</a:t>
            </a:r>
            <a:endParaRPr lang="el-GR" altLang="el-GR" sz="2400" dirty="0">
              <a:latin typeface="Bookman Old Style" pitchFamily="18" charset="0"/>
            </a:endParaRPr>
          </a:p>
        </p:txBody>
      </p:sp>
      <p:pic>
        <p:nvPicPr>
          <p:cNvPr id="6" name="Picture 3" descr="Cy-4">
            <a:extLst>
              <a:ext uri="{FF2B5EF4-FFF2-40B4-BE49-F238E27FC236}"/>
            </a:extLst>
          </p:cNvPr>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tretch>
            <a:fillRect/>
          </a:stretch>
        </p:blipFill>
        <p:spPr>
          <a:xfrm>
            <a:off x="5004048" y="1556792"/>
            <a:ext cx="3346450" cy="210198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79267">
            <a:off x="4814610" y="3020658"/>
            <a:ext cx="3592592" cy="239805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lstStyle/>
          <a:p>
            <a:pPr eaLnBrk="1" hangingPunct="1"/>
            <a:r>
              <a:rPr lang="en-US" altLang="el-GR" b="1" smtClean="0">
                <a:latin typeface="Bookman Old Style" pitchFamily="18" charset="0"/>
              </a:rPr>
              <a:t>Today</a:t>
            </a:r>
            <a:endParaRPr lang="el-GR" altLang="el-GR" b="1" smtClean="0">
              <a:latin typeface="Bookman Old Style" pitchFamily="18" charset="0"/>
            </a:endParaRPr>
          </a:p>
        </p:txBody>
      </p:sp>
      <p:sp>
        <p:nvSpPr>
          <p:cNvPr id="3" name="Content Placeholder 2">
            <a:extLst>
              <a:ext uri="{FF2B5EF4-FFF2-40B4-BE49-F238E27FC236}"/>
            </a:extLst>
          </p:cNvPr>
          <p:cNvSpPr>
            <a:spLocks noGrp="1"/>
          </p:cNvSpPr>
          <p:nvPr>
            <p:ph sz="quarter" idx="13"/>
          </p:nvPr>
        </p:nvSpPr>
        <p:spPr/>
        <p:txBody>
          <a:bodyPr rtlCol="0">
            <a:normAutofit fontScale="92500" lnSpcReduction="10000"/>
          </a:bodyPr>
          <a:lstStyle/>
          <a:p>
            <a:pPr eaLnBrk="1" fontAlgn="auto" hangingPunct="1">
              <a:spcAft>
                <a:spcPts val="0"/>
              </a:spcAft>
              <a:buFont typeface="Arial" panose="020B0604020202020204" pitchFamily="34" charset="0"/>
              <a:buChar char="•"/>
              <a:defRPr/>
            </a:pPr>
            <a:r>
              <a:rPr lang="en-US" sz="2400" dirty="0">
                <a:latin typeface="Bookman Old Style" panose="02050604050505020204" pitchFamily="18" charset="0"/>
              </a:rPr>
              <a:t>Cyprus became a member of the European Union on </a:t>
            </a:r>
          </a:p>
          <a:p>
            <a:pPr marL="0" indent="0" eaLnBrk="1" fontAlgn="auto" hangingPunct="1">
              <a:spcAft>
                <a:spcPts val="0"/>
              </a:spcAft>
              <a:buFont typeface="Arial" panose="020B0604020202020204" pitchFamily="34" charset="0"/>
              <a:buNone/>
              <a:defRPr/>
            </a:pPr>
            <a:r>
              <a:rPr lang="en-US" sz="2400" dirty="0">
                <a:latin typeface="Bookman Old Style" panose="02050604050505020204" pitchFamily="18" charset="0"/>
              </a:rPr>
              <a:t>   May 1</a:t>
            </a:r>
            <a:r>
              <a:rPr lang="en-US" sz="2400" baseline="30000" dirty="0">
                <a:latin typeface="Bookman Old Style" panose="02050604050505020204" pitchFamily="18" charset="0"/>
              </a:rPr>
              <a:t>st</a:t>
            </a:r>
            <a:r>
              <a:rPr lang="en-US" sz="2400" dirty="0">
                <a:latin typeface="Bookman Old Style" panose="02050604050505020204" pitchFamily="18" charset="0"/>
              </a:rPr>
              <a:t>  2004 and </a:t>
            </a:r>
            <a:endParaRPr lang="en-US" sz="2400" dirty="0" smtClean="0">
              <a:latin typeface="Bookman Old Style" panose="02050604050505020204" pitchFamily="18" charset="0"/>
            </a:endParaRPr>
          </a:p>
          <a:p>
            <a:pPr marL="0" indent="0" eaLnBrk="1" fontAlgn="auto" hangingPunct="1">
              <a:spcAft>
                <a:spcPts val="0"/>
              </a:spcAft>
              <a:buFont typeface="Arial" panose="020B0604020202020204" pitchFamily="34" charset="0"/>
              <a:buNone/>
              <a:defRPr/>
            </a:pPr>
            <a:r>
              <a:rPr lang="en-US" sz="2400" dirty="0" smtClean="0">
                <a:latin typeface="Bookman Old Style" panose="02050604050505020204" pitchFamily="18" charset="0"/>
              </a:rPr>
              <a:t>    joined  the Eurozone</a:t>
            </a:r>
          </a:p>
          <a:p>
            <a:pPr marL="0" indent="0" eaLnBrk="1" fontAlgn="auto" hangingPunct="1">
              <a:spcAft>
                <a:spcPts val="0"/>
              </a:spcAft>
              <a:buFont typeface="Arial" panose="020B0604020202020204" pitchFamily="34" charset="0"/>
              <a:buNone/>
              <a:defRPr/>
            </a:pPr>
            <a:r>
              <a:rPr lang="en-US" sz="2400" dirty="0">
                <a:latin typeface="Bookman Old Style" panose="02050604050505020204" pitchFamily="18" charset="0"/>
              </a:rPr>
              <a:t> </a:t>
            </a:r>
            <a:r>
              <a:rPr lang="en-US" sz="2400" dirty="0" smtClean="0">
                <a:latin typeface="Bookman Old Style" panose="02050604050505020204" pitchFamily="18" charset="0"/>
              </a:rPr>
              <a:t>   in 2008</a:t>
            </a:r>
            <a:r>
              <a:rPr lang="en-US" sz="2400" dirty="0">
                <a:latin typeface="Bookman Old Style" panose="02050604050505020204" pitchFamily="18" charset="0"/>
              </a:rPr>
              <a:t>.  </a:t>
            </a:r>
          </a:p>
          <a:p>
            <a:pPr eaLnBrk="1" fontAlgn="auto" hangingPunct="1">
              <a:spcAft>
                <a:spcPts val="0"/>
              </a:spcAft>
              <a:buFont typeface="Arial" panose="020B0604020202020204" pitchFamily="34" charset="0"/>
              <a:buChar char="•"/>
              <a:defRPr/>
            </a:pPr>
            <a:r>
              <a:rPr lang="en-US" sz="2400" dirty="0">
                <a:latin typeface="Bookman Old Style" panose="02050604050505020204" pitchFamily="18" charset="0"/>
              </a:rPr>
              <a:t>Cyprus </a:t>
            </a:r>
            <a:r>
              <a:rPr lang="en-US" sz="2400" dirty="0" smtClean="0">
                <a:latin typeface="Bookman Old Style" panose="02050604050505020204" pitchFamily="18" charset="0"/>
              </a:rPr>
              <a:t>is </a:t>
            </a:r>
            <a:r>
              <a:rPr lang="en-US" sz="2400" dirty="0">
                <a:latin typeface="Bookman Old Style" panose="02050604050505020204" pitchFamily="18" charset="0"/>
              </a:rPr>
              <a:t>a major tourist destination in the Mediterranean.</a:t>
            </a:r>
            <a:r>
              <a:rPr lang="en-US" sz="2400" baseline="30000" dirty="0">
                <a:latin typeface="Bookman Old Style" panose="02050604050505020204" pitchFamily="18" charset="0"/>
              </a:rPr>
              <a:t> </a:t>
            </a:r>
            <a:endParaRPr lang="el-GR" sz="2400" dirty="0">
              <a:latin typeface="Bookman Old Style" panose="02050604050505020204" pitchFamily="18" charset="0"/>
            </a:endParaRPr>
          </a:p>
          <a:p>
            <a:pPr eaLnBrk="1" fontAlgn="auto" hangingPunct="1">
              <a:spcAft>
                <a:spcPts val="0"/>
              </a:spcAft>
              <a:buFont typeface="Arial" panose="020B0604020202020204" pitchFamily="34" charset="0"/>
              <a:buChar char="•"/>
              <a:defRPr/>
            </a:pPr>
            <a:endParaRPr lang="el-GR" b="1" dirty="0"/>
          </a:p>
        </p:txBody>
      </p:sp>
      <p:pic>
        <p:nvPicPr>
          <p:cNvPr id="11268" name="Picture 6">
            <a:extLst>
              <a:ext uri="{FF2B5EF4-FFF2-40B4-BE49-F238E27FC236}"/>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11149">
            <a:off x="4942590" y="1691951"/>
            <a:ext cx="3593875" cy="202474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Slipstream">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Slipstream</Template>
  <TotalTime>1733</TotalTime>
  <Words>1228</Words>
  <Application>Microsoft Office PowerPoint</Application>
  <PresentationFormat>On-screen Show (4:3)</PresentationFormat>
  <Paragraphs>203</Paragraphs>
  <Slides>31</Slides>
  <Notes>27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Slipstream</vt:lpstr>
      <vt:lpstr>Document</vt:lpstr>
      <vt:lpstr>PowerPoint Presentation</vt:lpstr>
      <vt:lpstr>PowerPoint Presentation</vt:lpstr>
      <vt:lpstr>PowerPoint Presentation</vt:lpstr>
      <vt:lpstr>The Republic of Cyprus</vt:lpstr>
      <vt:lpstr>PowerPoint Presentation</vt:lpstr>
      <vt:lpstr>The history of Cyprus</vt:lpstr>
      <vt:lpstr>PowerPoint Presentation</vt:lpstr>
      <vt:lpstr>PowerPoint Presentation</vt:lpstr>
      <vt:lpstr>Today</vt:lpstr>
      <vt:lpstr>PowerPoint Presentation</vt:lpstr>
      <vt:lpstr>Attractions of Larnaca</vt:lpstr>
      <vt:lpstr>PowerPoint Presentation</vt:lpstr>
      <vt:lpstr>PowerPoint Presentation</vt:lpstr>
      <vt:lpstr>The Vergina Gymnasium </vt:lpstr>
      <vt:lpstr>PowerPoint Presentation</vt:lpstr>
      <vt:lpstr>The Vergina Gymnasium </vt:lpstr>
      <vt:lpstr>The School Canteen</vt:lpstr>
      <vt:lpstr>PowerPoint Presentation</vt:lpstr>
      <vt:lpstr>Pyramid of the Mediterranean diet</vt:lpstr>
      <vt:lpstr>THE CYPRUS ERASMUS+ GROUP</vt:lpstr>
      <vt:lpstr>ACTIVITIES IN SCHOOL</vt:lpstr>
      <vt:lpstr>LOGO CONTEST</vt:lpstr>
      <vt:lpstr>Other logos:</vt:lpstr>
      <vt:lpstr>PowerPoint Presentation</vt:lpstr>
      <vt:lpstr>ACTIVITIES!</vt:lpstr>
      <vt:lpstr>A trip to Vavla</vt:lpstr>
      <vt:lpstr>A trip to Ancient Idalion</vt:lpstr>
      <vt:lpstr>Book excibition</vt:lpstr>
      <vt:lpstr>Tratitional vs modern breakfast</vt:lpstr>
      <vt:lpstr>Recipes</vt:lpstr>
      <vt:lpstr>Calendar</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Multimedia PC</dc:creator>
  <cp:lastModifiedBy>Administrator</cp:lastModifiedBy>
  <cp:revision>119</cp:revision>
  <dcterms:created xsi:type="dcterms:W3CDTF">2008-03-15T16:52:18Z</dcterms:created>
  <dcterms:modified xsi:type="dcterms:W3CDTF">2019-02-08T08:57:35Z</dcterms:modified>
</cp:coreProperties>
</file>